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2.xml" ContentType="application/vnd.openxmlformats-officedocument.presentationml.tags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82"/>
  </p:notesMasterIdLst>
  <p:sldIdLst>
    <p:sldId id="256" r:id="rId5"/>
    <p:sldId id="338" r:id="rId6"/>
    <p:sldId id="318" r:id="rId7"/>
    <p:sldId id="345" r:id="rId8"/>
    <p:sldId id="319" r:id="rId9"/>
    <p:sldId id="339" r:id="rId10"/>
    <p:sldId id="270" r:id="rId11"/>
    <p:sldId id="279" r:id="rId12"/>
    <p:sldId id="278" r:id="rId13"/>
    <p:sldId id="277" r:id="rId14"/>
    <p:sldId id="276" r:id="rId15"/>
    <p:sldId id="280" r:id="rId16"/>
    <p:sldId id="281" r:id="rId17"/>
    <p:sldId id="282" r:id="rId18"/>
    <p:sldId id="283" r:id="rId19"/>
    <p:sldId id="298" r:id="rId20"/>
    <p:sldId id="284" r:id="rId21"/>
    <p:sldId id="289" r:id="rId22"/>
    <p:sldId id="287" r:id="rId23"/>
    <p:sldId id="290" r:id="rId24"/>
    <p:sldId id="291" r:id="rId25"/>
    <p:sldId id="273" r:id="rId26"/>
    <p:sldId id="310" r:id="rId27"/>
    <p:sldId id="299" r:id="rId28"/>
    <p:sldId id="300" r:id="rId29"/>
    <p:sldId id="301" r:id="rId30"/>
    <p:sldId id="302" r:id="rId31"/>
    <p:sldId id="303" r:id="rId32"/>
    <p:sldId id="292" r:id="rId33"/>
    <p:sldId id="364" r:id="rId34"/>
    <p:sldId id="304" r:id="rId35"/>
    <p:sldId id="324" r:id="rId36"/>
    <p:sldId id="295" r:id="rId37"/>
    <p:sldId id="326" r:id="rId38"/>
    <p:sldId id="306" r:id="rId39"/>
    <p:sldId id="274" r:id="rId40"/>
    <p:sldId id="275" r:id="rId41"/>
    <p:sldId id="328" r:id="rId42"/>
    <p:sldId id="341" r:id="rId43"/>
    <p:sldId id="342" r:id="rId44"/>
    <p:sldId id="359" r:id="rId45"/>
    <p:sldId id="358" r:id="rId46"/>
    <p:sldId id="356" r:id="rId47"/>
    <p:sldId id="265" r:id="rId48"/>
    <p:sldId id="264" r:id="rId49"/>
    <p:sldId id="309" r:id="rId50"/>
    <p:sldId id="323" r:id="rId51"/>
    <p:sldId id="267" r:id="rId52"/>
    <p:sldId id="269" r:id="rId53"/>
    <p:sldId id="268" r:id="rId54"/>
    <p:sldId id="336" r:id="rId55"/>
    <p:sldId id="314" r:id="rId56"/>
    <p:sldId id="315" r:id="rId57"/>
    <p:sldId id="337" r:id="rId58"/>
    <p:sldId id="351" r:id="rId59"/>
    <p:sldId id="352" r:id="rId60"/>
    <p:sldId id="353" r:id="rId61"/>
    <p:sldId id="354" r:id="rId62"/>
    <p:sldId id="355" r:id="rId63"/>
    <p:sldId id="347" r:id="rId64"/>
    <p:sldId id="348" r:id="rId65"/>
    <p:sldId id="349" r:id="rId66"/>
    <p:sldId id="321" r:id="rId67"/>
    <p:sldId id="334" r:id="rId68"/>
    <p:sldId id="313" r:id="rId69"/>
    <p:sldId id="332" r:id="rId70"/>
    <p:sldId id="333" r:id="rId71"/>
    <p:sldId id="330" r:id="rId72"/>
    <p:sldId id="365" r:id="rId73"/>
    <p:sldId id="308" r:id="rId74"/>
    <p:sldId id="361" r:id="rId75"/>
    <p:sldId id="343" r:id="rId76"/>
    <p:sldId id="259" r:id="rId77"/>
    <p:sldId id="362" r:id="rId78"/>
    <p:sldId id="363" r:id="rId79"/>
    <p:sldId id="366" r:id="rId80"/>
    <p:sldId id="367" r:id="rId8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0F61E0-6468-954F-AC45-0146ABAE0775}">
          <p14:sldIdLst>
            <p14:sldId id="256"/>
            <p14:sldId id="338"/>
            <p14:sldId id="318"/>
            <p14:sldId id="345"/>
            <p14:sldId id="319"/>
            <p14:sldId id="339"/>
            <p14:sldId id="270"/>
          </p14:sldIdLst>
        </p14:section>
        <p14:section name="Historical Review" id="{BB1EA51F-685B-264B-A8DC-A6E908A34FA7}">
          <p14:sldIdLst>
            <p14:sldId id="279"/>
            <p14:sldId id="278"/>
            <p14:sldId id="277"/>
            <p14:sldId id="276"/>
            <p14:sldId id="280"/>
            <p14:sldId id="281"/>
            <p14:sldId id="282"/>
            <p14:sldId id="283"/>
          </p14:sldIdLst>
        </p14:section>
        <p14:section name="OCR" id="{6C8FC60E-BB3D-B24C-A289-78EB8BD71F7F}">
          <p14:sldIdLst>
            <p14:sldId id="298"/>
            <p14:sldId id="284"/>
            <p14:sldId id="289"/>
            <p14:sldId id="287"/>
            <p14:sldId id="290"/>
            <p14:sldId id="291"/>
            <p14:sldId id="273"/>
            <p14:sldId id="310"/>
            <p14:sldId id="299"/>
            <p14:sldId id="300"/>
            <p14:sldId id="301"/>
            <p14:sldId id="302"/>
            <p14:sldId id="303"/>
            <p14:sldId id="292"/>
            <p14:sldId id="364"/>
            <p14:sldId id="304"/>
            <p14:sldId id="324"/>
            <p14:sldId id="295"/>
            <p14:sldId id="326"/>
          </p14:sldIdLst>
        </p14:section>
        <p14:section name="Cars - feature extraction" id="{C77E3A16-96F8-1543-A1DB-958E8F3AB9EA}">
          <p14:sldIdLst>
            <p14:sldId id="306"/>
            <p14:sldId id="274"/>
            <p14:sldId id="275"/>
            <p14:sldId id="328"/>
            <p14:sldId id="341"/>
            <p14:sldId id="342"/>
            <p14:sldId id="359"/>
            <p14:sldId id="358"/>
            <p14:sldId id="356"/>
          </p14:sldIdLst>
        </p14:section>
        <p14:section name="Pizza - feature recognition" id="{D1F7C688-E60B-8A47-89B4-C4A752BB2CA2}">
          <p14:sldIdLst>
            <p14:sldId id="265"/>
            <p14:sldId id="264"/>
            <p14:sldId id="309"/>
            <p14:sldId id="323"/>
            <p14:sldId id="267"/>
            <p14:sldId id="269"/>
            <p14:sldId id="268"/>
            <p14:sldId id="336"/>
            <p14:sldId id="314"/>
            <p14:sldId id="315"/>
            <p14:sldId id="337"/>
            <p14:sldId id="351"/>
            <p14:sldId id="352"/>
            <p14:sldId id="353"/>
            <p14:sldId id="354"/>
            <p14:sldId id="355"/>
            <p14:sldId id="347"/>
            <p14:sldId id="348"/>
            <p14:sldId id="349"/>
            <p14:sldId id="321"/>
          </p14:sldIdLst>
        </p14:section>
        <p14:section name="Wine" id="{51A66101-54A7-2E4C-A115-A21CF83B6F12}">
          <p14:sldIdLst>
            <p14:sldId id="334"/>
            <p14:sldId id="313"/>
            <p14:sldId id="332"/>
            <p14:sldId id="333"/>
            <p14:sldId id="330"/>
            <p14:sldId id="365"/>
          </p14:sldIdLst>
        </p14:section>
        <p14:section name="Conclusion" id="{A9395757-7DE0-7E4E-980D-EA695DDD327E}">
          <p14:sldIdLst>
            <p14:sldId id="308"/>
            <p14:sldId id="361"/>
            <p14:sldId id="343"/>
          </p14:sldIdLst>
        </p14:section>
        <p14:section name="Tail" id="{2D56EFAB-C14C-B14E-8F85-E53363ED9447}">
          <p14:sldIdLst>
            <p14:sldId id="259"/>
          </p14:sldIdLst>
        </p14:section>
        <p14:section name="Backup slides" id="{F0274189-5C28-1948-ACDB-8502388748B5}">
          <p14:sldIdLst>
            <p14:sldId id="362"/>
            <p14:sldId id="363"/>
            <p14:sldId id="366"/>
            <p14:sldId id="3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FF0080"/>
    <a:srgbClr val="3B2417"/>
    <a:srgbClr val="302D15"/>
    <a:srgbClr val="341F19"/>
    <a:srgbClr val="CFB871"/>
    <a:srgbClr val="E4E7DA"/>
    <a:srgbClr val="CACBC3"/>
    <a:srgbClr val="C9C9C2"/>
    <a:srgbClr val="22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7692" autoAdjust="0"/>
    <p:restoredTop sz="75277" autoAdjust="0"/>
  </p:normalViewPr>
  <p:slideViewPr>
    <p:cSldViewPr snapToGrid="0" snapToObjects="1">
      <p:cViewPr varScale="1">
        <p:scale>
          <a:sx n="83" d="100"/>
          <a:sy n="83" d="100"/>
        </p:scale>
        <p:origin x="-11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notesMaster" Target="notesMasters/notesMaster1.xml"/><Relationship Id="rId83" Type="http://schemas.openxmlformats.org/officeDocument/2006/relationships/printerSettings" Target="printerSettings/printerSettings1.bin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A1BA-3756-414D-B01A-6B1842F363A1}" type="datetimeFigureOut">
              <a:rPr lang="en-US" smtClean="0"/>
              <a:t>04/06/14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4AAB3-12B9-C540-A41F-6DD2DD9FB0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91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</a:t>
            </a:r>
            <a:r>
              <a:rPr lang="en-GB" baseline="0" dirty="0" smtClean="0"/>
              <a:t> day at the office</a:t>
            </a:r>
          </a:p>
          <a:p>
            <a:r>
              <a:rPr lang="en-GB" baseline="0" dirty="0" smtClean="0"/>
              <a:t>We observe the world – sight, sound, …</a:t>
            </a:r>
          </a:p>
          <a:p>
            <a:r>
              <a:rPr lang="en-GB" baseline="0" dirty="0" smtClean="0"/>
              <a:t>Enter it into our database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was good as long as </a:t>
            </a:r>
            <a:r>
              <a:rPr lang="en-GB" b="1" baseline="0" dirty="0" smtClean="0"/>
              <a:t>machines are expensive and humans not</a:t>
            </a:r>
          </a:p>
          <a:p>
            <a:r>
              <a:rPr lang="en-GB" b="1" baseline="0" dirty="0" smtClean="0"/>
              <a:t>And it was alright until this happened….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1928 All information in your vest pocket</a:t>
            </a:r>
          </a:p>
          <a:p>
            <a:r>
              <a:rPr lang="en-GB" b="1" dirty="0" smtClean="0"/>
              <a:t>You need a search engine!</a:t>
            </a:r>
          </a:p>
          <a:p>
            <a:endParaRPr lang="en-GB" dirty="0" smtClean="0"/>
          </a:p>
          <a:p>
            <a:r>
              <a:rPr lang="en-GB" dirty="0" smtClean="0"/>
              <a:t>Codes</a:t>
            </a:r>
            <a:r>
              <a:rPr lang="en-GB" baseline="0" dirty="0" smtClean="0"/>
              <a:t> with microfilm images, matched optically to select subset (e.g. Exports to country </a:t>
            </a:r>
            <a:r>
              <a:rPr lang="en-GB" i="1" baseline="0" dirty="0" smtClean="0"/>
              <a:t>GE</a:t>
            </a:r>
            <a:r>
              <a:rPr lang="en-GB" baseline="0" dirty="0" smtClean="0"/>
              <a:t> of Model </a:t>
            </a:r>
            <a:r>
              <a:rPr lang="en-GB" i="1" baseline="0" dirty="0" smtClean="0"/>
              <a:t>MN</a:t>
            </a:r>
            <a:r>
              <a:rPr lang="en-GB" baseline="0" dirty="0" smtClean="0"/>
              <a:t>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Some </a:t>
            </a:r>
            <a:r>
              <a:rPr lang="en-GB" b="1" baseline="0" dirty="0" smtClean="0"/>
              <a:t>70 years before Google </a:t>
            </a:r>
            <a:r>
              <a:rPr lang="en-GB" b="0" baseline="0" dirty="0" smtClean="0"/>
              <a:t>(1998)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---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Presented at 8</a:t>
            </a:r>
            <a:r>
              <a:rPr lang="en-GB" b="0" baseline="30000" dirty="0" smtClean="0"/>
              <a:t>th</a:t>
            </a:r>
            <a:r>
              <a:rPr lang="en-GB" b="0" baseline="0" dirty="0" smtClean="0"/>
              <a:t> International Congress for Photography, Dresden, August 1931</a:t>
            </a:r>
            <a:endParaRPr lang="en-GB" b="1" dirty="0" smtClean="0"/>
          </a:p>
          <a:p>
            <a:r>
              <a:rPr lang="en-GB" dirty="0" smtClean="0"/>
              <a:t>Patented applied in USA </a:t>
            </a:r>
            <a:r>
              <a:rPr lang="en-GB" b="1" dirty="0" smtClean="0"/>
              <a:t>1928, </a:t>
            </a:r>
            <a:r>
              <a:rPr lang="en-GB" b="0" dirty="0" smtClean="0"/>
              <a:t>rewarded</a:t>
            </a:r>
            <a:r>
              <a:rPr lang="en-GB" b="0" baseline="0" dirty="0" smtClean="0"/>
              <a:t> in 1931.</a:t>
            </a:r>
          </a:p>
          <a:p>
            <a:r>
              <a:rPr lang="en-GB" b="0" baseline="0" dirty="0" smtClean="0"/>
              <a:t>Promptly bought by IBM</a:t>
            </a:r>
          </a:p>
          <a:p>
            <a:r>
              <a:rPr lang="en-GB" b="0" baseline="0" dirty="0" smtClean="0"/>
              <a:t>Pre-</a:t>
            </a:r>
            <a:r>
              <a:rPr lang="en-GB" b="0" baseline="0" dirty="0" err="1" smtClean="0"/>
              <a:t>Vannevar</a:t>
            </a:r>
            <a:r>
              <a:rPr lang="en-GB" b="0" baseline="0" dirty="0" smtClean="0"/>
              <a:t> Bush’s </a:t>
            </a:r>
            <a:r>
              <a:rPr lang="en-GB" b="0" baseline="0" dirty="0" err="1" smtClean="0"/>
              <a:t>Memex</a:t>
            </a:r>
            <a:endParaRPr lang="en-GB" b="0" baseline="0" dirty="0" smtClean="0"/>
          </a:p>
          <a:p>
            <a:r>
              <a:rPr lang="en-GB" b="0" baseline="0" dirty="0" smtClean="0"/>
              <a:t>Some 70 years before Google (1998)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Kidnapped by Nazis from Zeiss in 1933, then left Germany for Tel Aviv</a:t>
            </a:r>
            <a:endParaRPr lang="en-GB" dirty="0" smtClean="0"/>
          </a:p>
          <a:p>
            <a:r>
              <a:rPr lang="en-GB" baseline="0" dirty="0" smtClean="0"/>
              <a:t>Zeiss did not develop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1960s</a:t>
            </a:r>
            <a:r>
              <a:rPr lang="en-GB" baseline="0" dirty="0" smtClean="0"/>
              <a:t> saw the introduction of postal codes to make sorting more efficient</a:t>
            </a:r>
          </a:p>
          <a:p>
            <a:endParaRPr lang="en-GB" dirty="0" smtClean="0"/>
          </a:p>
          <a:p>
            <a:r>
              <a:rPr lang="en-GB" b="1" dirty="0" smtClean="0"/>
              <a:t>USA</a:t>
            </a:r>
            <a:r>
              <a:rPr lang="en-GB" dirty="0" smtClean="0"/>
              <a:t> – zip codes </a:t>
            </a:r>
            <a:r>
              <a:rPr lang="en-GB" b="1" dirty="0" smtClean="0"/>
              <a:t>1963</a:t>
            </a:r>
            <a:endParaRPr lang="en-GB" dirty="0" smtClean="0"/>
          </a:p>
          <a:p>
            <a:r>
              <a:rPr lang="en-GB" b="1" dirty="0" smtClean="0"/>
              <a:t>1965</a:t>
            </a:r>
            <a:r>
              <a:rPr lang="en-GB" dirty="0" smtClean="0"/>
              <a:t> – first automated </a:t>
            </a:r>
            <a:r>
              <a:rPr lang="en-GB" b="1" dirty="0" smtClean="0"/>
              <a:t>OCR sorter</a:t>
            </a:r>
            <a:r>
              <a:rPr lang="en-GB" b="0" baseline="0" dirty="0" smtClean="0"/>
              <a:t> (USA)</a:t>
            </a:r>
            <a:endParaRPr lang="en-GB" dirty="0" smtClean="0"/>
          </a:p>
          <a:p>
            <a:r>
              <a:rPr lang="en-GB" b="1" dirty="0" smtClean="0"/>
              <a:t>Denmark 1967 </a:t>
            </a:r>
            <a:endParaRPr lang="en-GB" dirty="0" smtClean="0"/>
          </a:p>
          <a:p>
            <a:r>
              <a:rPr lang="en-GB" b="1" dirty="0" smtClean="0"/>
              <a:t>Norway</a:t>
            </a:r>
            <a:r>
              <a:rPr lang="en-GB" baseline="0" dirty="0" smtClean="0"/>
              <a:t> – postal codes since </a:t>
            </a:r>
            <a:r>
              <a:rPr lang="en-GB" b="1" baseline="0" dirty="0" smtClean="0"/>
              <a:t>1968</a:t>
            </a:r>
            <a:r>
              <a:rPr lang="en-GB" baseline="0" dirty="0" smtClean="0"/>
              <a:t>	</a:t>
            </a:r>
          </a:p>
          <a:p>
            <a:endParaRPr lang="en-GB" dirty="0" smtClean="0"/>
          </a:p>
          <a:p>
            <a:r>
              <a:rPr lang="en-GB" dirty="0" smtClean="0"/>
              <a:t>Mail</a:t>
            </a:r>
            <a:r>
              <a:rPr lang="en-GB" baseline="0" dirty="0" smtClean="0"/>
              <a:t> sorting – OCR automation by 1980s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https://</a:t>
            </a:r>
            <a:r>
              <a:rPr lang="en-GB" dirty="0" err="1" smtClean="0"/>
              <a:t>en.wikipedia.org</a:t>
            </a:r>
            <a:r>
              <a:rPr lang="en-GB" dirty="0" smtClean="0"/>
              <a:t>/wiki/</a:t>
            </a:r>
            <a:r>
              <a:rPr lang="en-GB" dirty="0" err="1" smtClean="0"/>
              <a:t>ZIP_code</a:t>
            </a:r>
            <a:endParaRPr lang="en-GB" dirty="0" smtClean="0"/>
          </a:p>
          <a:p>
            <a:r>
              <a:rPr lang="en-GB" dirty="0" smtClean="0"/>
              <a:t>http://</a:t>
            </a:r>
            <a:r>
              <a:rPr lang="en-GB" dirty="0" err="1" smtClean="0"/>
              <a:t>www.denstoredanske.dk</a:t>
            </a:r>
            <a:r>
              <a:rPr lang="en-GB" dirty="0" smtClean="0"/>
              <a:t>/It,_</a:t>
            </a:r>
            <a:r>
              <a:rPr lang="en-GB" dirty="0" err="1" smtClean="0"/>
              <a:t>teknik_og_naturvidenskab</a:t>
            </a:r>
            <a:r>
              <a:rPr lang="en-GB" dirty="0" smtClean="0"/>
              <a:t>/</a:t>
            </a:r>
            <a:r>
              <a:rPr lang="en-GB" dirty="0" err="1" smtClean="0"/>
              <a:t>Elektronik</a:t>
            </a:r>
            <a:r>
              <a:rPr lang="en-GB" dirty="0" smtClean="0"/>
              <a:t>,_</a:t>
            </a:r>
            <a:r>
              <a:rPr lang="en-GB" dirty="0" err="1" smtClean="0"/>
              <a:t>teletrafik_og_kommunikation</a:t>
            </a:r>
            <a:r>
              <a:rPr lang="en-GB" dirty="0" smtClean="0"/>
              <a:t>/</a:t>
            </a:r>
            <a:r>
              <a:rPr lang="en-GB" dirty="0" err="1" smtClean="0"/>
              <a:t>Postforsendelser</a:t>
            </a:r>
            <a:r>
              <a:rPr lang="en-GB" dirty="0" smtClean="0"/>
              <a:t>/</a:t>
            </a:r>
            <a:r>
              <a:rPr lang="en-GB" dirty="0" err="1" smtClean="0"/>
              <a:t>postnummer?highlight</a:t>
            </a:r>
            <a:r>
              <a:rPr lang="en-GB" dirty="0" smtClean="0"/>
              <a:t>=</a:t>
            </a:r>
            <a:r>
              <a:rPr lang="en-GB" dirty="0" err="1" smtClean="0"/>
              <a:t>postnummer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http://</a:t>
            </a:r>
            <a:r>
              <a:rPr lang="en-GB" dirty="0" err="1" smtClean="0"/>
              <a:t>snl.no</a:t>
            </a:r>
            <a:r>
              <a:rPr lang="en-GB" dirty="0" smtClean="0"/>
              <a:t>/</a:t>
            </a:r>
            <a:r>
              <a:rPr lang="en-GB" dirty="0" err="1" smtClean="0"/>
              <a:t>postnummer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60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Commercial</a:t>
            </a:r>
            <a:r>
              <a:rPr lang="en-GB" baseline="0" dirty="0" smtClean="0"/>
              <a:t> </a:t>
            </a:r>
            <a:r>
              <a:rPr lang="en-GB" dirty="0" smtClean="0"/>
              <a:t>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Some </a:t>
            </a:r>
            <a:r>
              <a:rPr lang="en-GB" b="1" baseline="0" dirty="0" smtClean="0"/>
              <a:t>60 years after </a:t>
            </a:r>
            <a:r>
              <a:rPr lang="en-GB" baseline="0" dirty="0" smtClean="0"/>
              <a:t>Fournier </a:t>
            </a:r>
            <a:r>
              <a:rPr lang="en-GB" baseline="0" dirty="0" err="1" smtClean="0"/>
              <a:t>d’Albe</a:t>
            </a:r>
            <a:r>
              <a:rPr lang="en-GB" baseline="0" dirty="0" smtClean="0"/>
              <a:t>, up from 25 to </a:t>
            </a:r>
            <a:r>
              <a:rPr lang="en-GB" b="1" baseline="0" dirty="0" smtClean="0"/>
              <a:t>200 words per minute</a:t>
            </a:r>
          </a:p>
          <a:p>
            <a:endParaRPr lang="en-GB" dirty="0" smtClean="0"/>
          </a:p>
          <a:p>
            <a:r>
              <a:rPr lang="en-GB" dirty="0" smtClean="0"/>
              <a:t>--</a:t>
            </a:r>
          </a:p>
          <a:p>
            <a:r>
              <a:rPr lang="en-GB" dirty="0" smtClean="0"/>
              <a:t>CCD Scanner </a:t>
            </a:r>
            <a:r>
              <a:rPr lang="en-GB" b="1" dirty="0" smtClean="0"/>
              <a:t>– 64</a:t>
            </a:r>
            <a:r>
              <a:rPr lang="en-GB" b="1" baseline="0" dirty="0" smtClean="0"/>
              <a:t> </a:t>
            </a:r>
            <a:r>
              <a:rPr lang="en-GB" b="1" baseline="0" dirty="0" err="1" smtClean="0"/>
              <a:t>kB</a:t>
            </a:r>
            <a:r>
              <a:rPr lang="en-GB" b="1" baseline="0" dirty="0" smtClean="0"/>
              <a:t> RAM </a:t>
            </a:r>
            <a:r>
              <a:rPr lang="en-GB" baseline="0" dirty="0" smtClean="0"/>
              <a:t>only so had to OCR page in strips, on-the-fly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1987 </a:t>
            </a:r>
            <a:r>
              <a:rPr lang="en-GB" baseline="0" dirty="0" smtClean="0"/>
              <a:t>OCR starts to go mainstream</a:t>
            </a:r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</a:t>
            </a:r>
            <a:r>
              <a:rPr lang="en-GB" b="1" dirty="0" smtClean="0"/>
              <a:t>used to </a:t>
            </a:r>
            <a:r>
              <a:rPr lang="en-GB" dirty="0" smtClean="0"/>
              <a:t>dealing with </a:t>
            </a:r>
            <a:r>
              <a:rPr lang="en-GB" b="1" dirty="0" smtClean="0"/>
              <a:t>numbers</a:t>
            </a:r>
            <a:r>
              <a:rPr lang="en-GB" baseline="0" dirty="0" smtClean="0"/>
              <a:t> and text </a:t>
            </a:r>
            <a:r>
              <a:rPr lang="en-GB" b="1" baseline="0" dirty="0" smtClean="0"/>
              <a:t>strings</a:t>
            </a:r>
            <a:r>
              <a:rPr lang="en-GB" baseline="0" dirty="0" smtClean="0"/>
              <a:t>, not images</a:t>
            </a:r>
          </a:p>
          <a:p>
            <a:r>
              <a:rPr lang="en-GB" dirty="0" smtClean="0"/>
              <a:t>Let’s look at how to</a:t>
            </a:r>
            <a:r>
              <a:rPr lang="en-GB" baseline="0" dirty="0" smtClean="0"/>
              <a:t> read text in </a:t>
            </a:r>
            <a:r>
              <a:rPr lang="en-GB" b="1" baseline="0" dirty="0" smtClean="0"/>
              <a:t>Images</a:t>
            </a:r>
          </a:p>
          <a:p>
            <a:endParaRPr lang="en-GB" dirty="0" smtClean="0"/>
          </a:p>
          <a:p>
            <a:endParaRPr lang="en-GB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7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basic problem is this…</a:t>
            </a:r>
          </a:p>
          <a:p>
            <a:endParaRPr lang="en-GB" dirty="0" smtClean="0"/>
          </a:p>
          <a:p>
            <a:r>
              <a:rPr lang="en-GB" dirty="0" smtClean="0"/>
              <a:t>There are a number of</a:t>
            </a:r>
            <a:r>
              <a:rPr lang="en-GB" baseline="0" dirty="0" smtClean="0"/>
              <a:t> complexities to deal with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Find the edges of a large +/-</a:t>
            </a:r>
            <a:r>
              <a:rPr lang="en-GB" baseline="0" dirty="0" smtClean="0"/>
              <a:t> r</a:t>
            </a:r>
            <a:r>
              <a:rPr lang="en-GB" dirty="0" smtClean="0"/>
              <a:t>ectangular area</a:t>
            </a:r>
          </a:p>
          <a:p>
            <a:endParaRPr lang="en-GB" dirty="0" smtClean="0"/>
          </a:p>
          <a:p>
            <a:r>
              <a:rPr lang="en-GB" b="1" dirty="0" err="1" smtClean="0"/>
              <a:t>Preprocessing</a:t>
            </a:r>
            <a:r>
              <a:rPr lang="en-GB" dirty="0" smtClean="0"/>
              <a:t>:</a:t>
            </a:r>
          </a:p>
          <a:p>
            <a:r>
              <a:rPr lang="en-GB" dirty="0" smtClean="0"/>
              <a:t>G</a:t>
            </a:r>
            <a:r>
              <a:rPr lang="en-GB" baseline="0" dirty="0" smtClean="0"/>
              <a:t>enerally called “</a:t>
            </a:r>
            <a:r>
              <a:rPr lang="en-GB" b="1" baseline="0" dirty="0" smtClean="0"/>
              <a:t>layout analysis</a:t>
            </a:r>
            <a:r>
              <a:rPr lang="en-GB" baseline="0" dirty="0" smtClean="0"/>
              <a:t>” (columns, page numbers, book title </a:t>
            </a:r>
            <a:r>
              <a:rPr lang="en-GB" i="1" baseline="0" dirty="0" smtClean="0"/>
              <a:t>etc</a:t>
            </a:r>
            <a:r>
              <a:rPr lang="en-GB" baseline="0" dirty="0" smtClean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 u="sng" baseline="0" dirty="0" smtClean="0"/>
              <a:t>Layout Analysis elements</a:t>
            </a:r>
            <a:endParaRPr lang="en-GB" b="0" i="1" u="sng" dirty="0" smtClean="0"/>
          </a:p>
          <a:p>
            <a:endParaRPr lang="en-GB" dirty="0" smtClean="0"/>
          </a:p>
          <a:p>
            <a:r>
              <a:rPr lang="en-GB" b="1" dirty="0" smtClean="0"/>
              <a:t>Book Title</a:t>
            </a:r>
            <a:r>
              <a:rPr lang="en-GB" dirty="0" smtClean="0"/>
              <a:t> top right</a:t>
            </a:r>
            <a:endParaRPr lang="en-GB" baseline="0" dirty="0" smtClean="0"/>
          </a:p>
          <a:p>
            <a:r>
              <a:rPr lang="en-GB" b="1" baseline="0" dirty="0" smtClean="0"/>
              <a:t>Page Number</a:t>
            </a:r>
            <a:r>
              <a:rPr lang="en-GB" baseline="0" dirty="0" smtClean="0"/>
              <a:t> top left</a:t>
            </a:r>
          </a:p>
          <a:p>
            <a:r>
              <a:rPr lang="en-GB" b="1" baseline="0" dirty="0" smtClean="0"/>
              <a:t>Headline</a:t>
            </a:r>
          </a:p>
          <a:p>
            <a:r>
              <a:rPr lang="en-GB" b="1" baseline="0" dirty="0" smtClean="0"/>
              <a:t>Main text</a:t>
            </a:r>
          </a:p>
          <a:p>
            <a:endParaRPr lang="en-GB" baseline="0" dirty="0" smtClean="0"/>
          </a:p>
          <a:p>
            <a:r>
              <a:rPr lang="en-GB" b="0" i="1" u="sng" baseline="0" dirty="0" smtClean="0"/>
              <a:t>Fonts</a:t>
            </a:r>
          </a:p>
          <a:p>
            <a:r>
              <a:rPr lang="en-GB" baseline="0" dirty="0" smtClean="0"/>
              <a:t>Text, with “</a:t>
            </a:r>
            <a:r>
              <a:rPr lang="en-GB" b="1" baseline="0" dirty="0" smtClean="0"/>
              <a:t>raised initial</a:t>
            </a:r>
            <a:r>
              <a:rPr lang="en-GB" baseline="0" dirty="0" smtClean="0"/>
              <a:t>”</a:t>
            </a:r>
          </a:p>
          <a:p>
            <a:r>
              <a:rPr lang="en-GB" baseline="0" dirty="0" smtClean="0"/>
              <a:t>Notice also </a:t>
            </a:r>
            <a:r>
              <a:rPr lang="en-GB" b="1" baseline="0" dirty="0" smtClean="0"/>
              <a:t>italics </a:t>
            </a:r>
            <a:r>
              <a:rPr lang="en-GB" b="1" i="1" baseline="0" dirty="0" smtClean="0"/>
              <a:t>Bill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Notice</a:t>
            </a:r>
            <a:r>
              <a:rPr lang="en-GB" baseline="0" dirty="0" smtClean="0"/>
              <a:t> the white balance</a:t>
            </a:r>
          </a:p>
          <a:p>
            <a:r>
              <a:rPr lang="en-GB" baseline="0" dirty="0" smtClean="0"/>
              <a:t>The gradients across the page</a:t>
            </a:r>
          </a:p>
          <a:p>
            <a:r>
              <a:rPr lang="en-GB" baseline="0" dirty="0" smtClean="0"/>
              <a:t>“White” is defined locally only</a:t>
            </a:r>
          </a:p>
          <a:p>
            <a:endParaRPr lang="en-GB" baseline="0" dirty="0" smtClean="0"/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Geometry</a:t>
            </a:r>
            <a:r>
              <a:rPr lang="en-GB" baseline="0" dirty="0" smtClean="0"/>
              <a:t> is also not straightforward</a:t>
            </a:r>
          </a:p>
          <a:p>
            <a:endParaRPr lang="en-GB" baseline="0" dirty="0" smtClean="0"/>
          </a:p>
          <a:p>
            <a:r>
              <a:rPr lang="en-GB" i="1" baseline="0" dirty="0" smtClean="0"/>
              <a:t>Etc. etc.</a:t>
            </a:r>
            <a:endParaRPr lang="en-GB" i="1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iPhone introduced </a:t>
            </a:r>
            <a:r>
              <a:rPr lang="en-GB" b="1" dirty="0" smtClean="0"/>
              <a:t>2007</a:t>
            </a:r>
          </a:p>
          <a:p>
            <a:r>
              <a:rPr lang="en-GB" b="0" dirty="0" err="1" smtClean="0"/>
              <a:t>iPad</a:t>
            </a:r>
            <a:r>
              <a:rPr lang="en-GB" b="0" baseline="0" dirty="0" smtClean="0"/>
              <a:t> introduced </a:t>
            </a:r>
            <a:r>
              <a:rPr lang="en-GB" b="1" baseline="0" dirty="0" smtClean="0"/>
              <a:t>2010</a:t>
            </a:r>
            <a:endParaRPr lang="en-GB" b="1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endParaRPr lang="en-GB" dirty="0" smtClean="0"/>
          </a:p>
          <a:p>
            <a:r>
              <a:rPr lang="en-GB" dirty="0" smtClean="0"/>
              <a:t>http://</a:t>
            </a:r>
            <a:r>
              <a:rPr lang="en-GB" dirty="0" err="1" smtClean="0"/>
              <a:t>ifaketext.com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43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OCR is</a:t>
            </a:r>
            <a:r>
              <a:rPr lang="en-GB" baseline="0" dirty="0" smtClean="0"/>
              <a:t> two stages</a:t>
            </a:r>
          </a:p>
          <a:p>
            <a:endParaRPr lang="en-GB" baseline="0" dirty="0" smtClean="0"/>
          </a:p>
          <a:p>
            <a:r>
              <a:rPr lang="en-GB" dirty="0" err="1" smtClean="0"/>
              <a:t>Preprocessing</a:t>
            </a:r>
            <a:r>
              <a:rPr lang="en-GB" dirty="0" smtClean="0"/>
              <a:t> –</a:t>
            </a:r>
            <a:r>
              <a:rPr lang="en-GB" baseline="0" dirty="0" smtClean="0"/>
              <a:t> layout analysis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see how to do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err="1" smtClean="0"/>
              <a:t>OpenCV</a:t>
            </a:r>
            <a:endParaRPr lang="en-GB" b="1" dirty="0" smtClean="0"/>
          </a:p>
          <a:p>
            <a:r>
              <a:rPr lang="en-GB" b="1" dirty="0" smtClean="0"/>
              <a:t>Think</a:t>
            </a:r>
            <a:r>
              <a:rPr lang="en-GB" b="1" baseline="0" dirty="0" smtClean="0"/>
              <a:t> of it as </a:t>
            </a:r>
            <a:r>
              <a:rPr lang="en-GB" b="1" dirty="0" smtClean="0"/>
              <a:t>an Army of PhD’s in a box</a:t>
            </a:r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OpenCV</a:t>
            </a:r>
            <a:r>
              <a:rPr lang="en-GB" dirty="0" smtClean="0"/>
              <a:t> code – free open-source, from Intel Research Russia (1999) to </a:t>
            </a:r>
            <a:r>
              <a:rPr lang="en-GB" b="1" dirty="0" smtClean="0"/>
              <a:t>use more CPU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70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Python code </a:t>
            </a:r>
          </a:p>
          <a:p>
            <a:endParaRPr lang="en-GB" dirty="0" smtClean="0"/>
          </a:p>
          <a:p>
            <a:r>
              <a:rPr lang="en-GB" dirty="0" smtClean="0"/>
              <a:t>For speed</a:t>
            </a:r>
            <a:r>
              <a:rPr lang="en-GB" baseline="0" dirty="0" smtClean="0"/>
              <a:t> and simplicity – reduce size, reduce to </a:t>
            </a:r>
            <a:r>
              <a:rPr lang="en-GB" baseline="0" dirty="0" err="1" smtClean="0"/>
              <a:t>grayscale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Gaussian Blur 3, 480x640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are not interested in “details”, so we filter (blur)</a:t>
            </a:r>
          </a:p>
          <a:p>
            <a:r>
              <a:rPr lang="en-GB" dirty="0" smtClean="0"/>
              <a:t>Again, </a:t>
            </a:r>
            <a:r>
              <a:rPr lang="en-GB" b="1" dirty="0" smtClean="0"/>
              <a:t>reduce</a:t>
            </a:r>
            <a:r>
              <a:rPr lang="en-GB" b="1" baseline="0" dirty="0" smtClean="0"/>
              <a:t> complexity</a:t>
            </a:r>
            <a:r>
              <a:rPr lang="en-GB" baseline="0" dirty="0" smtClean="0"/>
              <a:t> where possible – for speed and simplicity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10,20 – two threshold </a:t>
            </a:r>
            <a:r>
              <a:rPr lang="en-GB" baseline="0" dirty="0" err="1" smtClean="0"/>
              <a:t>params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Notice the details are gone</a:t>
            </a:r>
          </a:p>
          <a:p>
            <a:r>
              <a:rPr lang="en-GB" baseline="0" dirty="0" smtClean="0"/>
              <a:t>Notice “holes” in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Dilate</a:t>
            </a:r>
            <a:r>
              <a:rPr lang="en-GB" baseline="0" dirty="0" smtClean="0"/>
              <a:t> closes “holes” in edges and thickens them</a:t>
            </a:r>
          </a:p>
          <a:p>
            <a:r>
              <a:rPr lang="en-GB" b="1" baseline="0" dirty="0" smtClean="0"/>
              <a:t>Erode</a:t>
            </a:r>
            <a:r>
              <a:rPr lang="en-GB" baseline="0" dirty="0" smtClean="0"/>
              <a:t> is often used after – makes edges thinner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.shape</a:t>
            </a:r>
            <a:r>
              <a:rPr lang="en-GB" baseline="0" dirty="0" smtClean="0"/>
              <a:t> is the width and height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Anim</a:t>
            </a:r>
            <a:r>
              <a:rPr lang="en-GB" baseline="0" dirty="0" smtClean="0"/>
              <a:t> 1: </a:t>
            </a:r>
            <a:r>
              <a:rPr lang="en-GB" b="1" baseline="0" dirty="0" err="1" smtClean="0"/>
              <a:t>find_quadrilaterals</a:t>
            </a:r>
            <a:r>
              <a:rPr lang="en-GB" baseline="0" dirty="0" smtClean="0"/>
              <a:t> function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findContours</a:t>
            </a:r>
            <a:r>
              <a:rPr lang="en-GB" baseline="0" dirty="0" smtClean="0"/>
              <a:t> : a contour is a vector of points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approxPolyDP</a:t>
            </a:r>
            <a:r>
              <a:rPr lang="en-GB" b="1" baseline="0" dirty="0" smtClean="0"/>
              <a:t> : </a:t>
            </a:r>
            <a:r>
              <a:rPr lang="en-GB" b="0" baseline="0" dirty="0" err="1" smtClean="0"/>
              <a:t>img</a:t>
            </a:r>
            <a:r>
              <a:rPr lang="en-GB" b="0" baseline="0" dirty="0" smtClean="0"/>
              <a:t>, epsilon, closed?	</a:t>
            </a:r>
            <a:endParaRPr lang="en-GB" b="1" baseline="0" dirty="0" smtClean="0"/>
          </a:p>
          <a:p>
            <a:r>
              <a:rPr lang="en-GB" b="0" baseline="0" dirty="0" smtClean="0"/>
              <a:t>DP = distance/precision (max 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we have seen:</a:t>
            </a:r>
          </a:p>
          <a:p>
            <a:endParaRPr lang="en-GB" dirty="0" smtClean="0"/>
          </a:p>
          <a:p>
            <a:r>
              <a:rPr lang="en-GB" b="1" dirty="0" smtClean="0"/>
              <a:t>Typical image </a:t>
            </a:r>
            <a:r>
              <a:rPr lang="en-GB" b="1" dirty="0" err="1" smtClean="0"/>
              <a:t>preprocessing</a:t>
            </a:r>
            <a:r>
              <a:rPr lang="en-GB" b="1" baseline="0" dirty="0" smtClean="0"/>
              <a:t> pipeline</a:t>
            </a:r>
          </a:p>
          <a:p>
            <a:r>
              <a:rPr lang="en-GB" b="1" baseline="0" dirty="0" smtClean="0"/>
              <a:t>No PhD required</a:t>
            </a:r>
          </a:p>
          <a:p>
            <a:r>
              <a:rPr lang="en-GB" dirty="0" smtClean="0"/>
              <a:t>Find the page,</a:t>
            </a:r>
            <a:r>
              <a:rPr lang="en-GB" baseline="0" dirty="0" smtClean="0"/>
              <a:t> including helper functions - </a:t>
            </a:r>
            <a:r>
              <a:rPr lang="en-GB" b="1" baseline="0" dirty="0" smtClean="0"/>
              <a:t>less than 100 lines of code</a:t>
            </a:r>
          </a:p>
          <a:p>
            <a:endParaRPr lang="en-GB" dirty="0" smtClean="0"/>
          </a:p>
          <a:p>
            <a:r>
              <a:rPr lang="en-GB" dirty="0" smtClean="0"/>
              <a:t>Better than many whiteboard photo apps</a:t>
            </a:r>
            <a:r>
              <a:rPr lang="en-GB" baseline="0" dirty="0" smtClean="0"/>
              <a:t>!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come back to</a:t>
            </a:r>
            <a:r>
              <a:rPr lang="en-GB" baseline="0" dirty="0" smtClean="0"/>
              <a:t> the OCR itself</a:t>
            </a:r>
          </a:p>
          <a:p>
            <a:r>
              <a:rPr lang="en-GB" dirty="0" smtClean="0"/>
              <a:t>“the magic</a:t>
            </a:r>
            <a:r>
              <a:rPr lang="en-GB" baseline="0" dirty="0" smtClean="0"/>
              <a:t> part”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 system</a:t>
            </a:r>
          </a:p>
          <a:p>
            <a:r>
              <a:rPr lang="en-GB" dirty="0" smtClean="0"/>
              <a:t>Hierarchical model</a:t>
            </a:r>
          </a:p>
          <a:p>
            <a:r>
              <a:rPr lang="en-GB" dirty="0" smtClean="0"/>
              <a:t>Pixels - Shapes</a:t>
            </a:r>
            <a:r>
              <a:rPr lang="en-GB" baseline="0" dirty="0" smtClean="0"/>
              <a:t> – letters - words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Shape extraction and matching</a:t>
            </a:r>
            <a:r>
              <a:rPr lang="en-GB" baseline="0" dirty="0" smtClean="0"/>
              <a:t> </a:t>
            </a:r>
          </a:p>
          <a:p>
            <a:endParaRPr lang="en-GB" baseline="0" dirty="0" smtClean="0"/>
          </a:p>
          <a:p>
            <a:r>
              <a:rPr lang="en-GB" baseline="0" dirty="0" smtClean="0"/>
              <a:t>Trainable </a:t>
            </a:r>
          </a:p>
          <a:p>
            <a:r>
              <a:rPr lang="en-GB" b="0" dirty="0" smtClean="0"/>
              <a:t>E.g. </a:t>
            </a:r>
            <a:r>
              <a:rPr lang="en-GB" dirty="0" smtClean="0"/>
              <a:t>CAPTCHA – used as training</a:t>
            </a:r>
            <a:r>
              <a:rPr lang="en-GB" baseline="0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78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Marketers like this, but</a:t>
            </a:r>
            <a:r>
              <a:rPr lang="en-GB" baseline="0" dirty="0" smtClean="0"/>
              <a:t> really?</a:t>
            </a:r>
            <a:endParaRPr lang="en-GB" dirty="0" smtClean="0"/>
          </a:p>
          <a:p>
            <a:r>
              <a:rPr lang="en-GB" baseline="0" dirty="0" smtClean="0"/>
              <a:t>It was good in manufacturing</a:t>
            </a:r>
          </a:p>
          <a:p>
            <a:r>
              <a:rPr lang="en-GB" baseline="0" dirty="0" smtClean="0"/>
              <a:t>Maybe useful in Japan / China </a:t>
            </a:r>
          </a:p>
          <a:p>
            <a:r>
              <a:rPr lang="en-GB" baseline="0" dirty="0" smtClean="0"/>
              <a:t>Complicated character sets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734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Hierarchical feature recognition</a:t>
            </a:r>
          </a:p>
          <a:p>
            <a:endParaRPr lang="en-GB" dirty="0" smtClean="0"/>
          </a:p>
          <a:p>
            <a:r>
              <a:rPr lang="en-GB" dirty="0" smtClean="0"/>
              <a:t>Notice again how it’s like </a:t>
            </a:r>
            <a:r>
              <a:rPr lang="en-GB" b="1" dirty="0" smtClean="0"/>
              <a:t>compression </a:t>
            </a:r>
          </a:p>
          <a:p>
            <a:pPr marL="171450" indent="-171450">
              <a:buFont typeface="Arial"/>
              <a:buChar char="•"/>
            </a:pPr>
            <a:r>
              <a:rPr lang="en-GB" dirty="0" smtClean="0"/>
              <a:t>(image dims /</a:t>
            </a:r>
            <a:r>
              <a:rPr lang="en-GB" baseline="0" dirty="0" smtClean="0"/>
              <a:t> 20*20*8 bits = 3200 bits)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Feature vector ~50 bits (or 50 probabilities)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Char (8-16 bits)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With</a:t>
            </a:r>
            <a:r>
              <a:rPr lang="en-GB" baseline="0" dirty="0" smtClean="0"/>
              <a:t> “deep learning” this can be learned in a Deep Belief network (typically a Restricted Boltzmann Machine)</a:t>
            </a:r>
          </a:p>
          <a:p>
            <a:r>
              <a:rPr lang="en-GB" baseline="0" dirty="0" smtClean="0"/>
              <a:t>Often deep learning (multi-layer neural network, Restricted Boltzmann Machine)</a:t>
            </a:r>
          </a:p>
          <a:p>
            <a:r>
              <a:rPr lang="en-GB" baseline="0" dirty="0" smtClean="0"/>
              <a:t>Layer 1: “features” strokes (vertical stroke, slanted from up to down, …”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Visual</a:t>
            </a:r>
            <a:r>
              <a:rPr lang="en-GB" b="1" baseline="0" dirty="0" smtClean="0"/>
              <a:t> Vocabulary</a:t>
            </a:r>
            <a:r>
              <a:rPr lang="en-GB" baseline="0" dirty="0" smtClean="0"/>
              <a:t> (parts, symbols, syntax (not semantics and pragmatics))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“Deep learning” – more layers,</a:t>
            </a:r>
            <a:r>
              <a:rPr lang="en-GB" i="1" baseline="0" dirty="0" smtClean="0"/>
              <a:t> e.g. </a:t>
            </a:r>
            <a:r>
              <a:rPr lang="en-GB" baseline="0" dirty="0" smtClean="0"/>
              <a:t>language n-grams, … (Hinton et al., can train layer by layer, about 10 years ago)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r>
              <a:rPr lang="en-GB" baseline="0" dirty="0" smtClean="0"/>
              <a:t>The same technique used to </a:t>
            </a:r>
          </a:p>
          <a:p>
            <a:r>
              <a:rPr lang="en-GB" baseline="0" dirty="0" smtClean="0"/>
              <a:t>- Face recognition…</a:t>
            </a:r>
          </a:p>
          <a:p>
            <a:r>
              <a:rPr lang="en-GB" baseline="0" dirty="0" smtClean="0"/>
              <a:t>- analyse “City Characteristics” in Street View images (e.g. balcony on 1</a:t>
            </a:r>
            <a:r>
              <a:rPr lang="en-GB" baseline="30000" dirty="0" smtClean="0"/>
              <a:t>st</a:t>
            </a:r>
            <a:r>
              <a:rPr lang="en-GB" baseline="0" dirty="0" smtClean="0"/>
              <a:t>, 2</a:t>
            </a:r>
            <a:r>
              <a:rPr lang="en-GB" baseline="30000" dirty="0" smtClean="0"/>
              <a:t>nd</a:t>
            </a:r>
            <a:r>
              <a:rPr lang="en-GB" baseline="0" dirty="0" smtClean="0"/>
              <a:t> or 3</a:t>
            </a:r>
            <a:r>
              <a:rPr lang="en-GB" baseline="30000" dirty="0" smtClean="0"/>
              <a:t>rd</a:t>
            </a:r>
            <a:r>
              <a:rPr lang="en-GB" baseline="0" dirty="0" smtClean="0"/>
              <a:t> floor)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742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sounds complicated, luckily there is a library for that</a:t>
            </a:r>
          </a:p>
          <a:p>
            <a:r>
              <a:rPr lang="en-GB" dirty="0" smtClean="0"/>
              <a:t>It runs on </a:t>
            </a:r>
            <a:r>
              <a:rPr lang="en-GB" b="1" dirty="0" smtClean="0"/>
              <a:t>your</a:t>
            </a:r>
            <a:r>
              <a:rPr lang="en-GB" b="1" baseline="0" dirty="0" smtClean="0"/>
              <a:t> phone</a:t>
            </a:r>
            <a:r>
              <a:rPr lang="en-GB" baseline="0" dirty="0" smtClean="0"/>
              <a:t>, too!</a:t>
            </a:r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r>
              <a:rPr lang="en-GB" dirty="0" smtClean="0"/>
              <a:t>Ray Smith</a:t>
            </a:r>
            <a:r>
              <a:rPr lang="en-GB" baseline="0" dirty="0" smtClean="0"/>
              <a:t> of Google </a:t>
            </a:r>
            <a:r>
              <a:rPr lang="en-GB" dirty="0" smtClean="0"/>
              <a:t>says it was </a:t>
            </a:r>
            <a:r>
              <a:rPr lang="en-GB" baseline="0" dirty="0" smtClean="0"/>
              <a:t>never used in an HP product! (OSCON 2007)</a:t>
            </a:r>
          </a:p>
          <a:p>
            <a:r>
              <a:rPr lang="en-GB" dirty="0" smtClean="0"/>
              <a:t>Google scanned “all the world’s books” – like Goldberg’s 1920s vision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18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Really</a:t>
            </a:r>
            <a:r>
              <a:rPr lang="en-GB" baseline="0" dirty="0" smtClean="0"/>
              <a:t> simple</a:t>
            </a:r>
          </a:p>
          <a:p>
            <a:r>
              <a:rPr lang="en-GB" baseline="0" dirty="0" smtClean="0"/>
              <a:t>Really powerful</a:t>
            </a:r>
          </a:p>
          <a:p>
            <a:r>
              <a:rPr lang="en-GB" baseline="0" dirty="0" smtClean="0"/>
              <a:t>Runs on your phone!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Know you know how to do a state of the art document scanner for your phone.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Think about where you can use it, </a:t>
            </a:r>
          </a:p>
          <a:p>
            <a:r>
              <a:rPr lang="en-GB" baseline="0" dirty="0" smtClean="0"/>
              <a:t>sometimes even if OCR is not perfect (</a:t>
            </a:r>
            <a:r>
              <a:rPr lang="en-GB" b="1" baseline="0" dirty="0" smtClean="0"/>
              <a:t>indexing/</a:t>
            </a:r>
            <a:r>
              <a:rPr lang="en-GB" b="0" baseline="0" dirty="0" smtClean="0"/>
              <a:t>search - </a:t>
            </a:r>
            <a:r>
              <a:rPr lang="en-GB" b="0" baseline="0" dirty="0" err="1" smtClean="0"/>
              <a:t>Evernote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“computer assisted”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812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see how we can use this </a:t>
            </a:r>
          </a:p>
          <a:p>
            <a:r>
              <a:rPr lang="en-GB" dirty="0" smtClean="0"/>
              <a:t>To solve </a:t>
            </a:r>
            <a:r>
              <a:rPr lang="en-GB" b="1" dirty="0" smtClean="0"/>
              <a:t>a 22 M </a:t>
            </a:r>
            <a:r>
              <a:rPr lang="en-GB" b="1" dirty="0" err="1" smtClean="0"/>
              <a:t>kr</a:t>
            </a:r>
            <a:r>
              <a:rPr lang="en-GB" b="1" dirty="0" smtClean="0"/>
              <a:t> problem </a:t>
            </a:r>
            <a:r>
              <a:rPr lang="en-GB" dirty="0" smtClean="0"/>
              <a:t>in a few</a:t>
            </a:r>
            <a:r>
              <a:rPr lang="en-GB" baseline="0" dirty="0" smtClean="0"/>
              <a:t> hundred lines of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7881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 can see the Police put a price</a:t>
            </a:r>
            <a:r>
              <a:rPr lang="en-GB" baseline="0" dirty="0" smtClean="0"/>
              <a:t> tag on the value of this</a:t>
            </a:r>
          </a:p>
          <a:p>
            <a:r>
              <a:rPr lang="en-GB" dirty="0" smtClean="0"/>
              <a:t>After</a:t>
            </a:r>
            <a:r>
              <a:rPr lang="en-GB" baseline="0" dirty="0" smtClean="0"/>
              <a:t> this lecture, you can build it yourself </a:t>
            </a:r>
          </a:p>
          <a:p>
            <a:endParaRPr lang="en-GB" dirty="0" smtClean="0"/>
          </a:p>
          <a:p>
            <a:r>
              <a:rPr lang="en-GB" dirty="0" smtClean="0"/>
              <a:t>The police system wants to stream the video over their mobile network</a:t>
            </a:r>
            <a:r>
              <a:rPr lang="en-GB" baseline="0" dirty="0" smtClean="0"/>
              <a:t> to a server.</a:t>
            </a:r>
            <a:endParaRPr lang="en-GB" dirty="0" smtClean="0"/>
          </a:p>
          <a:p>
            <a:r>
              <a:rPr lang="en-GB" dirty="0" smtClean="0"/>
              <a:t>Let’s see how we can do this on-board with a 500 </a:t>
            </a:r>
            <a:r>
              <a:rPr lang="en-GB" dirty="0" err="1" smtClean="0"/>
              <a:t>kr</a:t>
            </a:r>
            <a:r>
              <a:rPr lang="en-GB" dirty="0" smtClean="0"/>
              <a:t>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171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bit more complex than books</a:t>
            </a:r>
            <a:r>
              <a:rPr lang="en-GB" baseline="0" dirty="0" smtClean="0"/>
              <a:t> on cars “in the wild”</a:t>
            </a:r>
          </a:p>
          <a:p>
            <a:r>
              <a:rPr lang="en-GB" baseline="0" dirty="0" smtClean="0"/>
              <a:t>We will use a simple approach </a:t>
            </a:r>
          </a:p>
          <a:p>
            <a:r>
              <a:rPr lang="en-GB" baseline="0" dirty="0" smtClean="0"/>
              <a:t>And more CPU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95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Overkill</a:t>
            </a:r>
            <a:r>
              <a:rPr lang="en-GB" b="1" baseline="0" dirty="0" smtClean="0"/>
              <a:t> strategy</a:t>
            </a:r>
            <a:endParaRPr lang="en-GB" b="0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349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you see the same thing</a:t>
            </a:r>
            <a:r>
              <a:rPr lang="en-GB" baseline="0" dirty="0" smtClean="0"/>
              <a:t> in </a:t>
            </a:r>
            <a:endParaRPr lang="en-GB" dirty="0" smtClean="0"/>
          </a:p>
          <a:p>
            <a:r>
              <a:rPr lang="en-GB" dirty="0" smtClean="0"/>
              <a:t>Very simple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712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 in all a few hundred lines of code</a:t>
            </a:r>
          </a:p>
          <a:p>
            <a:r>
              <a:rPr lang="en-GB" dirty="0" smtClean="0"/>
              <a:t>But apparently worth more than 20 mill NOK!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596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the image is very clean</a:t>
            </a:r>
          </a:p>
          <a:p>
            <a:r>
              <a:rPr lang="en-GB" dirty="0" smtClean="0"/>
              <a:t>All versions OCR well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370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then </a:t>
            </a:r>
            <a:r>
              <a:rPr lang="en-GB" b="1" dirty="0" smtClean="0"/>
              <a:t>this happened!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Vivino</a:t>
            </a:r>
            <a:r>
              <a:rPr lang="en-GB" baseline="0" dirty="0" smtClean="0"/>
              <a:t> app recognizes the bottle from the photo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They </a:t>
            </a:r>
            <a:r>
              <a:rPr lang="en-GB" b="1" baseline="0" dirty="0" smtClean="0"/>
              <a:t>completely eliminated typing</a:t>
            </a:r>
          </a:p>
          <a:p>
            <a:endParaRPr lang="en-GB" baseline="0" dirty="0" smtClean="0"/>
          </a:p>
          <a:p>
            <a:r>
              <a:rPr lang="en-GB" b="1" baseline="0" dirty="0" smtClean="0"/>
              <a:t>For me, that’s the beginning of the revolution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757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you see why multiple representations are useful</a:t>
            </a:r>
          </a:p>
          <a:p>
            <a:r>
              <a:rPr lang="en-GB" dirty="0" smtClean="0"/>
              <a:t>Windscreen</a:t>
            </a:r>
            <a:r>
              <a:rPr lang="en-GB" baseline="0" dirty="0" smtClean="0"/>
              <a:t> has same proportions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how “noise” throws off the OCR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No plate”</a:t>
            </a:r>
            <a:r>
              <a:rPr lang="en-GB" baseline="0" dirty="0" smtClean="0"/>
              <a:t> means it cannot fully match according to the regex</a:t>
            </a:r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Of course, </a:t>
            </a:r>
            <a:r>
              <a:rPr lang="en-GB" b="1" dirty="0" smtClean="0"/>
              <a:t>it has its limits… (next</a:t>
            </a:r>
            <a:r>
              <a:rPr lang="en-GB" b="1" baseline="0" dirty="0" smtClean="0"/>
              <a:t> slide)</a:t>
            </a:r>
            <a:endParaRPr lang="en-GB" b="1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3706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Pretty good for a simple solution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remember, you have 20</a:t>
            </a:r>
            <a:r>
              <a:rPr lang="en-GB" baseline="0" dirty="0" smtClean="0"/>
              <a:t> mill. to improve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904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That was cars</a:t>
            </a:r>
          </a:p>
          <a:p>
            <a:r>
              <a:rPr lang="en-GB" dirty="0" smtClean="0"/>
              <a:t>No</a:t>
            </a:r>
            <a:r>
              <a:rPr lang="en-GB" baseline="0" dirty="0" smtClean="0"/>
              <a:t>w it’s time for pizza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0095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always wanted a pizza</a:t>
            </a:r>
            <a:r>
              <a:rPr lang="en-GB" baseline="0" dirty="0" smtClean="0"/>
              <a:t> alarm </a:t>
            </a:r>
            <a:endParaRPr lang="en-GB" dirty="0" smtClean="0"/>
          </a:p>
          <a:p>
            <a:r>
              <a:rPr lang="en-GB" dirty="0" smtClean="0"/>
              <a:t>Something</a:t>
            </a:r>
            <a:r>
              <a:rPr lang="en-GB" baseline="0" dirty="0" smtClean="0"/>
              <a:t> we all need in our entrance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570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Requires a lot of coding</a:t>
            </a:r>
          </a:p>
          <a:p>
            <a:r>
              <a:rPr lang="en-GB" dirty="0" smtClean="0"/>
              <a:t>Alternatively,</a:t>
            </a:r>
            <a:r>
              <a:rPr lang="en-GB" baseline="0" dirty="0" smtClean="0"/>
              <a:t> this is a description of an ensemble of weak classifiers (Machine Learning)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Emanuel Goldberg</a:t>
            </a:r>
          </a:p>
          <a:p>
            <a:r>
              <a:rPr lang="en-GB" dirty="0" smtClean="0"/>
              <a:t>Search via “search cards” with template to match.</a:t>
            </a:r>
          </a:p>
          <a:p>
            <a:r>
              <a:rPr lang="en-GB" dirty="0" smtClean="0"/>
              <a:t>We can do the same 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849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Task: Match</a:t>
            </a:r>
            <a:r>
              <a:rPr lang="en-GB" baseline="0" dirty="0" smtClean="0">
                <a:solidFill>
                  <a:srgbClr val="FF0000"/>
                </a:solidFill>
              </a:rPr>
              <a:t> against known pizza box image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0000"/>
                </a:solidFill>
              </a:rPr>
              <a:t>Complexities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More</a:t>
            </a:r>
            <a:r>
              <a:rPr lang="en-GB" baseline="0" dirty="0" smtClean="0"/>
              <a:t> modern systems use a process called scale-space (scale factor with blurring)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Pyramid is easy to understand</a:t>
            </a:r>
          </a:p>
          <a:p>
            <a:r>
              <a:rPr lang="en-GB" dirty="0" smtClean="0"/>
              <a:t>Fast, as half-size</a:t>
            </a:r>
            <a:r>
              <a:rPr lang="en-GB" baseline="0" dirty="0" smtClean="0"/>
              <a:t> image is ¼ pixels</a:t>
            </a:r>
          </a:p>
          <a:p>
            <a:r>
              <a:rPr lang="en-GB" baseline="0" dirty="0" smtClean="0"/>
              <a:t>E.g. “Page finding” – we blurred-down to 480x640 and analysed at that res.</a:t>
            </a:r>
          </a:p>
          <a:p>
            <a:r>
              <a:rPr lang="en-GB" baseline="0" dirty="0" smtClean="0"/>
              <a:t>Lower resolution – faster and less (irrelevant) details for many problems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292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Same</a:t>
            </a:r>
            <a:r>
              <a:rPr lang="en-GB" baseline="0" dirty="0" smtClean="0"/>
              <a:t> idea as </a:t>
            </a:r>
            <a:r>
              <a:rPr lang="en-GB" dirty="0" smtClean="0"/>
              <a:t>Canny</a:t>
            </a:r>
            <a:r>
              <a:rPr lang="en-GB" baseline="0" dirty="0" smtClean="0"/>
              <a:t> edge detection</a:t>
            </a:r>
          </a:p>
          <a:p>
            <a:r>
              <a:rPr lang="en-GB" baseline="0" dirty="0" smtClean="0"/>
              <a:t>Compare cells to left and right (gradient) (-1,0,1), (-1,0,1)</a:t>
            </a:r>
            <a:r>
              <a:rPr lang="en-GB" baseline="30000" dirty="0" smtClean="0"/>
              <a:t>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Histogram – distribution of non-edges and directed edges</a:t>
            </a:r>
          </a:p>
          <a:p>
            <a:r>
              <a:rPr lang="en-GB" baseline="0" dirty="0" smtClean="0"/>
              <a:t>Local, tile image into many cells</a:t>
            </a:r>
          </a:p>
          <a:p>
            <a:r>
              <a:rPr lang="en-GB" baseline="0" dirty="0" smtClean="0"/>
              <a:t>Compare to get scale-invariant likeness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Not</a:t>
            </a:r>
            <a:r>
              <a:rPr lang="en-GB" baseline="0" dirty="0" smtClean="0"/>
              <a:t> rotation invariant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Really good for </a:t>
            </a:r>
            <a:r>
              <a:rPr lang="en-GB" i="1" baseline="0" dirty="0" smtClean="0"/>
              <a:t>e.g. </a:t>
            </a:r>
            <a:r>
              <a:rPr lang="en-GB" baseline="0" dirty="0" smtClean="0"/>
              <a:t>person detection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269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Neat visualization</a:t>
            </a:r>
          </a:p>
          <a:p>
            <a:r>
              <a:rPr lang="en-GB" dirty="0" smtClean="0"/>
              <a:t>Tile image into cells, compute HOG per cell</a:t>
            </a:r>
          </a:p>
          <a:p>
            <a:endParaRPr lang="en-GB" dirty="0" smtClean="0"/>
          </a:p>
          <a:p>
            <a:r>
              <a:rPr lang="en-GB" dirty="0" smtClean="0"/>
              <a:t>HOG transform and detail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the </a:t>
            </a:r>
            <a:r>
              <a:rPr lang="en-GB" baseline="0" dirty="0" err="1" smtClean="0"/>
              <a:t>reveerse</a:t>
            </a:r>
            <a:r>
              <a:rPr lang="en-GB" baseline="0" dirty="0" smtClean="0"/>
              <a:t>– the “shape” of the image is preserved through the compression to-from HOG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Also notice that we can </a:t>
            </a:r>
            <a:r>
              <a:rPr lang="en-GB" b="1" baseline="0" dirty="0" smtClean="0"/>
              <a:t>compress</a:t>
            </a:r>
            <a:r>
              <a:rPr lang="en-GB" baseline="0" dirty="0" smtClean="0"/>
              <a:t> it further by only taking “</a:t>
            </a:r>
            <a:r>
              <a:rPr lang="en-GB" b="1" baseline="0" dirty="0" smtClean="0"/>
              <a:t>interesting” </a:t>
            </a:r>
            <a:r>
              <a:rPr lang="en-GB" b="1" baseline="0" dirty="0" err="1" smtClean="0"/>
              <a:t>keypoints</a:t>
            </a:r>
            <a:r>
              <a:rPr lang="en-GB" baseline="0" dirty="0" smtClean="0"/>
              <a:t> (high contrast areas)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HOG is an example of a </a:t>
            </a:r>
            <a:r>
              <a:rPr lang="en-GB" b="1" baseline="0" dirty="0" err="1" smtClean="0"/>
              <a:t>keypoint</a:t>
            </a:r>
            <a:r>
              <a:rPr lang="en-GB" b="1" baseline="0" dirty="0" smtClean="0"/>
              <a:t> (feature) descriptor</a:t>
            </a:r>
            <a:r>
              <a:rPr lang="en-GB" b="0" baseline="0" dirty="0" smtClean="0"/>
              <a:t> (representation)</a:t>
            </a:r>
            <a:endParaRPr lang="en-GB" b="1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713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Someone found a shortcut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If you had a fast computer with a camera in your pocket</a:t>
            </a:r>
          </a:p>
          <a:p>
            <a:r>
              <a:rPr lang="en-GB" b="0" baseline="0" dirty="0" smtClean="0"/>
              <a:t>And image processing were cheap</a:t>
            </a:r>
          </a:p>
          <a:p>
            <a:r>
              <a:rPr lang="en-GB" b="0" baseline="0" dirty="0" smtClean="0"/>
              <a:t>Then this would be better…</a:t>
            </a:r>
          </a:p>
          <a:p>
            <a:endParaRPr lang="en-GB" b="0" baseline="0" dirty="0" smtClean="0"/>
          </a:p>
          <a:p>
            <a:r>
              <a:rPr lang="en-GB" dirty="0" smtClean="0"/>
              <a:t>Seems like magic, but it is easier</a:t>
            </a:r>
            <a:r>
              <a:rPr lang="en-GB" baseline="0" dirty="0" smtClean="0"/>
              <a:t> than most people think</a:t>
            </a:r>
          </a:p>
          <a:p>
            <a:endParaRPr lang="en-GB" baseline="0" dirty="0" smtClean="0"/>
          </a:p>
          <a:p>
            <a:r>
              <a:rPr lang="en-GB" baseline="0" dirty="0" smtClean="0"/>
              <a:t>Let’s see how…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Similar to what we hand</a:t>
            </a:r>
            <a:r>
              <a:rPr lang="en-GB" baseline="0" dirty="0" smtClean="0"/>
              <a:t> coded in the Page and APRN example</a:t>
            </a:r>
          </a:p>
          <a:p>
            <a:endParaRPr lang="en-GB" baseline="0" dirty="0" smtClean="0"/>
          </a:p>
          <a:p>
            <a:r>
              <a:rPr lang="en-GB" baseline="0" dirty="0" smtClean="0"/>
              <a:t>Feature detection – local abstractions – “corner”, “edge”,…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Generalized algorithm</a:t>
            </a:r>
          </a:p>
          <a:p>
            <a:r>
              <a:rPr lang="en-GB" baseline="0" dirty="0" smtClean="0"/>
              <a:t>Fuzzy ML matching, “nearest neighbour”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Alternative – train on positive and negative images, e.g. “</a:t>
            </a:r>
            <a:r>
              <a:rPr lang="en-GB" baseline="0" dirty="0" err="1" smtClean="0"/>
              <a:t>Haar</a:t>
            </a:r>
            <a:r>
              <a:rPr lang="en-GB" baseline="0" dirty="0" smtClean="0"/>
              <a:t> classifier”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002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SIFT – Scale Invariant Feature Transform</a:t>
            </a:r>
          </a:p>
          <a:p>
            <a:r>
              <a:rPr lang="en-GB" dirty="0" smtClean="0"/>
              <a:t>SURF – Speeded Up Robust Features</a:t>
            </a:r>
          </a:p>
          <a:p>
            <a:r>
              <a:rPr lang="en-GB" dirty="0" smtClean="0"/>
              <a:t>Solid-body </a:t>
            </a:r>
            <a:r>
              <a:rPr lang="en-GB" dirty="0" err="1" smtClean="0"/>
              <a:t>homography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look at some examples…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530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points to consider…</a:t>
            </a:r>
          </a:p>
          <a:p>
            <a:r>
              <a:rPr lang="en-GB" dirty="0" smtClean="0"/>
              <a:t>(high-res logo)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527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is about 8 mega-pixel</a:t>
            </a:r>
            <a:r>
              <a:rPr lang="en-GB" baseline="0" dirty="0" smtClean="0"/>
              <a:t> =&gt; many </a:t>
            </a:r>
            <a:r>
              <a:rPr lang="en-GB" baseline="0" dirty="0" err="1" smtClean="0"/>
              <a:t>keypoints</a:t>
            </a:r>
            <a:endParaRPr lang="en-GB" dirty="0" smtClean="0"/>
          </a:p>
          <a:p>
            <a:r>
              <a:rPr lang="en-GB" b="1" dirty="0" smtClean="0"/>
              <a:t>Foreground masked </a:t>
            </a:r>
            <a:r>
              <a:rPr lang="en-GB" dirty="0" smtClean="0"/>
              <a:t>to reduce</a:t>
            </a:r>
            <a:r>
              <a:rPr lang="en-GB" baseline="0" dirty="0" smtClean="0"/>
              <a:t> (not all </a:t>
            </a:r>
            <a:r>
              <a:rPr lang="en-GB" baseline="0" dirty="0" err="1" smtClean="0"/>
              <a:t>keypoints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5105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matches that?</a:t>
            </a:r>
          </a:p>
          <a:p>
            <a:r>
              <a:rPr lang="en-GB" baseline="0" dirty="0" err="1" smtClean="0"/>
              <a:t>Keypoints</a:t>
            </a:r>
            <a:r>
              <a:rPr lang="en-GB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642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Again, your personal Army of PhDs is very powerful</a:t>
            </a:r>
          </a:p>
          <a:p>
            <a:endParaRPr lang="en-GB" dirty="0" smtClean="0"/>
          </a:p>
          <a:p>
            <a:endParaRPr lang="en-GB" b="1" dirty="0" smtClean="0"/>
          </a:p>
          <a:p>
            <a:r>
              <a:rPr lang="en-GB" b="1" dirty="0" smtClean="0"/>
              <a:t>Top</a:t>
            </a:r>
            <a:r>
              <a:rPr lang="en-GB" dirty="0" smtClean="0"/>
              <a:t>– once</a:t>
            </a:r>
            <a:r>
              <a:rPr lang="en-GB" baseline="0" dirty="0" smtClean="0"/>
              <a:t> per known object</a:t>
            </a:r>
          </a:p>
          <a:p>
            <a:r>
              <a:rPr lang="en-GB" b="1" baseline="0" dirty="0" smtClean="0"/>
              <a:t>Lower part</a:t>
            </a:r>
            <a:r>
              <a:rPr lang="en-GB" b="0" baseline="0" dirty="0" smtClean="0"/>
              <a:t> – once per scene (frame)</a:t>
            </a:r>
          </a:p>
          <a:p>
            <a:endParaRPr lang="en-GB" sz="12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None </a:t>
            </a:r>
            <a:r>
              <a:rPr lang="en-GB" b="0" dirty="0" smtClean="0"/>
              <a:t>is the mask (we could</a:t>
            </a:r>
            <a:r>
              <a:rPr lang="en-GB" b="0" baseline="0" dirty="0" smtClean="0"/>
              <a:t> compute a foreground mask –see example code)</a:t>
            </a:r>
            <a:endParaRPr lang="en-GB" b="1" dirty="0" smtClean="0"/>
          </a:p>
          <a:p>
            <a:endParaRPr lang="en-GB" sz="1200" b="1" dirty="0" smtClean="0"/>
          </a:p>
          <a:p>
            <a:r>
              <a:rPr lang="en-GB" sz="1200" b="1" dirty="0" smtClean="0"/>
              <a:t>O(</a:t>
            </a:r>
            <a:r>
              <a:rPr lang="en-GB" sz="1200" b="1" i="1" dirty="0" smtClean="0"/>
              <a:t>n</a:t>
            </a:r>
            <a:r>
              <a:rPr lang="en-GB" sz="1200" b="1" baseline="30000" dirty="0" smtClean="0"/>
              <a:t>3</a:t>
            </a:r>
            <a:r>
              <a:rPr lang="en-GB" sz="1200" b="1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(joke) As</a:t>
            </a:r>
            <a:r>
              <a:rPr lang="en-GB" baseline="0" dirty="0" smtClean="0"/>
              <a:t> an exercise, write </a:t>
            </a:r>
            <a:r>
              <a:rPr lang="en-GB" dirty="0" smtClean="0"/>
              <a:t>Spaghetti Code for spaghetti delivery recognition</a:t>
            </a:r>
          </a:p>
          <a:p>
            <a:endParaRPr lang="en-GB" sz="1200" b="1" dirty="0" smtClean="0"/>
          </a:p>
          <a:p>
            <a:r>
              <a:rPr lang="en-GB" sz="1200" b="0" dirty="0" smtClean="0"/>
              <a:t>How</a:t>
            </a:r>
            <a:r>
              <a:rPr lang="en-GB" sz="1200" b="0" baseline="0" dirty="0" smtClean="0"/>
              <a:t> does it fare?</a:t>
            </a:r>
            <a:endParaRPr lang="en-GB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0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 empty</a:t>
            </a:r>
            <a:r>
              <a:rPr lang="en-GB" baseline="0" dirty="0" smtClean="0"/>
              <a:t> handed visitors</a:t>
            </a:r>
          </a:p>
          <a:p>
            <a:r>
              <a:rPr lang="en-GB" baseline="0" dirty="0" smtClean="0"/>
              <a:t>Some </a:t>
            </a:r>
            <a:r>
              <a:rPr lang="en-GB" baseline="0" dirty="0" err="1" smtClean="0"/>
              <a:t>keypoints</a:t>
            </a:r>
            <a:r>
              <a:rPr lang="en-GB" baseline="0" dirty="0" smtClean="0"/>
              <a:t> match, but their geometry does not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03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it does not match chocolate</a:t>
            </a:r>
            <a:r>
              <a:rPr lang="en-GB" baseline="0" dirty="0" smtClean="0"/>
              <a:t>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4163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Pizza time!</a:t>
            </a:r>
          </a:p>
          <a:p>
            <a:r>
              <a:rPr lang="en-GB" dirty="0" smtClean="0"/>
              <a:t>It works!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794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is rotation invariant</a:t>
            </a:r>
          </a:p>
          <a:p>
            <a:endParaRPr lang="en-GB" dirty="0" smtClean="0"/>
          </a:p>
          <a:p>
            <a:r>
              <a:rPr lang="en-GB" dirty="0" smtClean="0"/>
              <a:t>Match </a:t>
            </a:r>
            <a:r>
              <a:rPr lang="en-GB" i="1" dirty="0" smtClean="0"/>
              <a:t>N </a:t>
            </a:r>
            <a:r>
              <a:rPr lang="en-GB" dirty="0" smtClean="0"/>
              <a:t>consecutive frames to improve</a:t>
            </a:r>
            <a:r>
              <a:rPr lang="en-GB" baseline="0" dirty="0" smtClean="0"/>
              <a:t> robustness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096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</a:t>
            </a:r>
            <a:r>
              <a:rPr lang="en-GB" baseline="0" dirty="0" smtClean="0"/>
              <a:t> might think OCR like so many “modern” topics in </a:t>
            </a:r>
            <a:r>
              <a:rPr lang="en-GB" baseline="0" dirty="0" err="1" smtClean="0"/>
              <a:t>datalogy</a:t>
            </a:r>
            <a:r>
              <a:rPr lang="en-GB" baseline="0" dirty="0" smtClean="0"/>
              <a:t>, was discovered in the 1970es…</a:t>
            </a:r>
          </a:p>
          <a:p>
            <a:r>
              <a:rPr lang="en-GB" baseline="0" dirty="0" smtClean="0"/>
              <a:t>Who thinks earlier?</a:t>
            </a:r>
          </a:p>
          <a:p>
            <a:r>
              <a:rPr lang="en-GB" baseline="0" dirty="0" smtClean="0"/>
              <a:t>Pre-war even?</a:t>
            </a:r>
          </a:p>
          <a:p>
            <a:r>
              <a:rPr lang="en-GB" baseline="0" dirty="0" smtClean="0"/>
              <a:t>Pre-”Great War” / WW1????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925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We just did </a:t>
            </a:r>
            <a:r>
              <a:rPr lang="en-GB" b="1" dirty="0" smtClean="0">
                <a:solidFill>
                  <a:srgbClr val="FF0000"/>
                </a:solidFill>
              </a:rPr>
              <a:t>Known</a:t>
            </a:r>
            <a:r>
              <a:rPr lang="en-GB" baseline="0" dirty="0" smtClean="0">
                <a:solidFill>
                  <a:srgbClr val="FF0000"/>
                </a:solidFill>
              </a:rPr>
              <a:t> </a:t>
            </a:r>
            <a:r>
              <a:rPr lang="en-GB" b="1" baseline="0" dirty="0" smtClean="0">
                <a:solidFill>
                  <a:srgbClr val="FF0000"/>
                </a:solidFill>
              </a:rPr>
              <a:t>object</a:t>
            </a:r>
            <a:r>
              <a:rPr lang="en-GB" baseline="0" dirty="0" smtClean="0">
                <a:solidFill>
                  <a:srgbClr val="FF0000"/>
                </a:solidFill>
              </a:rPr>
              <a:t> recognition</a:t>
            </a:r>
          </a:p>
          <a:p>
            <a:endParaRPr lang="en-GB" baseline="0" dirty="0" smtClean="0">
              <a:solidFill>
                <a:srgbClr val="FF0000"/>
              </a:solidFill>
            </a:endParaRPr>
          </a:p>
          <a:p>
            <a:r>
              <a:rPr lang="en-GB" baseline="0" dirty="0" smtClean="0">
                <a:solidFill>
                  <a:srgbClr val="FF0000"/>
                </a:solidFill>
              </a:rPr>
              <a:t>General case – more difficult (even for humans)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Machine learning, ensemble</a:t>
            </a:r>
            <a:r>
              <a:rPr lang="en-GB" baseline="0" dirty="0" smtClean="0">
                <a:solidFill>
                  <a:srgbClr val="FF0000"/>
                </a:solidFill>
              </a:rPr>
              <a:t> methods</a:t>
            </a:r>
          </a:p>
          <a:p>
            <a:endParaRPr lang="en-GB" dirty="0" smtClean="0">
              <a:solidFill>
                <a:srgbClr val="FF0000"/>
              </a:solidFill>
            </a:endParaRPr>
          </a:p>
          <a:p>
            <a:r>
              <a:rPr lang="en-GB" b="1" u="sng" dirty="0" smtClean="0">
                <a:solidFill>
                  <a:srgbClr val="FF0000"/>
                </a:solidFill>
              </a:rPr>
              <a:t>Cascade Classifier</a:t>
            </a:r>
          </a:p>
          <a:p>
            <a:r>
              <a:rPr lang="en-GB" b="0" u="none" dirty="0" err="1" smtClean="0">
                <a:solidFill>
                  <a:srgbClr val="FF0000"/>
                </a:solidFill>
              </a:rPr>
              <a:t>OpenCV</a:t>
            </a:r>
            <a:r>
              <a:rPr lang="en-GB" b="0" u="none" baseline="0" dirty="0" smtClean="0">
                <a:solidFill>
                  <a:srgbClr val="FF0000"/>
                </a:solidFill>
              </a:rPr>
              <a:t> uses this for </a:t>
            </a:r>
            <a:r>
              <a:rPr lang="en-GB" b="0" i="1" u="none" baseline="0" dirty="0" smtClean="0">
                <a:solidFill>
                  <a:srgbClr val="FF0000"/>
                </a:solidFill>
              </a:rPr>
              <a:t>e.g.</a:t>
            </a:r>
            <a:r>
              <a:rPr lang="en-GB" b="0" u="none" baseline="0" dirty="0" smtClean="0">
                <a:solidFill>
                  <a:srgbClr val="FF0000"/>
                </a:solidFill>
              </a:rPr>
              <a:t> face recognition (and your camera!)</a:t>
            </a:r>
          </a:p>
          <a:p>
            <a:endParaRPr lang="en-GB" b="0" u="none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General object (class) recognition (Not just a single ref image)</a:t>
            </a:r>
          </a:p>
          <a:p>
            <a:r>
              <a:rPr lang="en-GB" dirty="0" smtClean="0"/>
              <a:t>Ensemble</a:t>
            </a:r>
            <a:r>
              <a:rPr lang="en-GB" baseline="0" dirty="0" smtClean="0"/>
              <a:t> learning (</a:t>
            </a:r>
            <a:r>
              <a:rPr lang="en-GB" b="1" baseline="0" dirty="0" smtClean="0"/>
              <a:t>weak classifiers</a:t>
            </a:r>
            <a:r>
              <a:rPr lang="en-GB" baseline="0" dirty="0" smtClean="0"/>
              <a:t> – do not provide correct classification individually)</a:t>
            </a:r>
          </a:p>
          <a:p>
            <a:r>
              <a:rPr lang="en-GB" baseline="0" dirty="0" smtClean="0"/>
              <a:t>Cascade of linear stages (not a voting expert system)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Rule of thumb,</a:t>
            </a:r>
            <a:r>
              <a:rPr lang="en-GB" baseline="0" dirty="0" smtClean="0"/>
              <a:t> to train: </a:t>
            </a:r>
            <a:r>
              <a:rPr lang="en-GB" b="1" baseline="0" dirty="0" smtClean="0"/>
              <a:t>minimum 1000 positives, 2000 negatives</a:t>
            </a:r>
          </a:p>
          <a:p>
            <a:r>
              <a:rPr lang="en-GB" dirty="0" smtClean="0"/>
              <a:t>Training</a:t>
            </a:r>
            <a:r>
              <a:rPr lang="en-GB" baseline="0" dirty="0" smtClean="0"/>
              <a:t> is “slow”</a:t>
            </a:r>
          </a:p>
          <a:p>
            <a:r>
              <a:rPr lang="en-GB" dirty="0" smtClean="0"/>
              <a:t>Classification (recognition) is fast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Producer “MF” very artistic</a:t>
            </a:r>
          </a:p>
          <a:p>
            <a:r>
              <a:rPr lang="en-GB" baseline="0" dirty="0" smtClean="0"/>
              <a:t>“Pizza” Object detection might work (if we had label to match against)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OCR</a:t>
            </a:r>
            <a:r>
              <a:rPr lang="en-GB" baseline="0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not work on the left “MF”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probably pick up bottom three lines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“Pinot Noir, North Coast 2011” not enough to identify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Other signals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Dominant Colours (white, black, red, silver)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North coast – English speaking country?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North Coast – query to subset of producers/wines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2011 – restrict to vintage (high probability)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Pinot Noir – restrict to grape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r>
              <a:rPr lang="en-GB" baseline="0" dirty="0" smtClean="0"/>
              <a:t> is difficult on wavy text and handwritten text</a:t>
            </a:r>
          </a:p>
          <a:p>
            <a:r>
              <a:rPr lang="en-GB" b="1" baseline="0" dirty="0" err="1" smtClean="0"/>
              <a:t>Vivino</a:t>
            </a:r>
            <a:r>
              <a:rPr lang="en-GB" b="1" baseline="0" dirty="0" smtClean="0"/>
              <a:t> does not (did not) use OCR</a:t>
            </a:r>
          </a:p>
          <a:p>
            <a:r>
              <a:rPr lang="en-GB" baseline="0" dirty="0" smtClean="0"/>
              <a:t>“Pizza” Object detection might work</a:t>
            </a:r>
          </a:p>
          <a:p>
            <a:r>
              <a:rPr lang="en-GB" baseline="0" dirty="0" smtClean="0"/>
              <a:t>Shape detection</a:t>
            </a:r>
          </a:p>
          <a:p>
            <a:r>
              <a:rPr lang="en-GB" baseline="0" dirty="0" smtClean="0"/>
              <a:t>Colours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Weak classifiers – all provide a clue but not the whole answer to the puzzle</a:t>
            </a:r>
          </a:p>
          <a:p>
            <a:endParaRPr lang="en-GB" dirty="0" smtClean="0"/>
          </a:p>
          <a:p>
            <a:r>
              <a:rPr lang="en-GB" dirty="0" smtClean="0"/>
              <a:t>N-grams “if we can see “2,0,0”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high correlation to vintages 2000-2009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Medium correlation to vintages 2010-2013</a:t>
            </a:r>
            <a:r>
              <a:rPr lang="en-GB" baseline="0" dirty="0" smtClean="0"/>
              <a:t> (one digit misread?)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Low correlation to vintages 1990-1999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45531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Cheap filters first</a:t>
            </a:r>
          </a:p>
          <a:p>
            <a:r>
              <a:rPr lang="en-GB" dirty="0" smtClean="0"/>
              <a:t>Add ”Expensive” filters as needed</a:t>
            </a:r>
          </a:p>
          <a:p>
            <a:r>
              <a:rPr lang="en-GB" dirty="0" smtClean="0"/>
              <a:t>Validation – match to known (top</a:t>
            </a:r>
            <a:r>
              <a:rPr lang="en-GB" baseline="0" dirty="0" smtClean="0"/>
              <a:t> N)</a:t>
            </a:r>
          </a:p>
          <a:p>
            <a:endParaRPr lang="en-GB" dirty="0" smtClean="0"/>
          </a:p>
          <a:p>
            <a:r>
              <a:rPr lang="en-GB" dirty="0" smtClean="0"/>
              <a:t>Standard machine learning</a:t>
            </a:r>
          </a:p>
          <a:p>
            <a:r>
              <a:rPr lang="en-GB" dirty="0" smtClean="0"/>
              <a:t>Statistical model</a:t>
            </a:r>
          </a:p>
          <a:p>
            <a:r>
              <a:rPr lang="en-GB" dirty="0" smtClean="0"/>
              <a:t>Well-known</a:t>
            </a:r>
            <a:r>
              <a:rPr lang="en-GB" baseline="0" dirty="0" smtClean="0"/>
              <a:t> libraries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2488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KRM 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In</a:t>
            </a:r>
            <a:r>
              <a:rPr lang="en-GB" baseline="0" dirty="0" smtClean="0"/>
              <a:t> 40 years we went from</a:t>
            </a:r>
          </a:p>
          <a:p>
            <a:r>
              <a:rPr lang="en-GB" b="1" baseline="0" dirty="0" smtClean="0"/>
              <a:t>“big cheque”</a:t>
            </a:r>
            <a:r>
              <a:rPr lang="en-GB" baseline="0" dirty="0" smtClean="0"/>
              <a:t> to </a:t>
            </a:r>
            <a:endParaRPr lang="en-GB" dirty="0" smtClean="0"/>
          </a:p>
          <a:p>
            <a:r>
              <a:rPr lang="en-GB" b="1" dirty="0" smtClean="0"/>
              <a:t>“Everything</a:t>
            </a:r>
            <a:r>
              <a:rPr lang="en-GB" b="1" baseline="0" dirty="0" smtClean="0"/>
              <a:t> you need is already in your pocket!”</a:t>
            </a:r>
          </a:p>
          <a:p>
            <a:endParaRPr lang="en-GB" baseline="0" dirty="0" smtClean="0"/>
          </a:p>
          <a:p>
            <a:r>
              <a:rPr lang="en-GB" baseline="0" dirty="0" smtClean="0"/>
              <a:t>---</a:t>
            </a:r>
          </a:p>
          <a:p>
            <a:r>
              <a:rPr lang="en-GB" dirty="0" smtClean="0"/>
              <a:t>iPhone 5s A7</a:t>
            </a:r>
            <a:r>
              <a:rPr lang="en-GB" baseline="0" dirty="0" smtClean="0"/>
              <a:t> processor – </a:t>
            </a:r>
            <a:r>
              <a:rPr lang="en-GB" b="1" baseline="0" dirty="0" smtClean="0"/>
              <a:t>dual</a:t>
            </a:r>
            <a:r>
              <a:rPr lang="en-GB" baseline="0" dirty="0" smtClean="0"/>
              <a:t> core, </a:t>
            </a:r>
            <a:r>
              <a:rPr lang="en-GB" b="1" baseline="0" dirty="0" smtClean="0"/>
              <a:t>1.3 MHz </a:t>
            </a:r>
          </a:p>
          <a:p>
            <a:r>
              <a:rPr lang="en-GB" b="1" baseline="0" dirty="0" smtClean="0"/>
              <a:t>“T</a:t>
            </a:r>
            <a:r>
              <a:rPr lang="en-GB" b="0" baseline="0" dirty="0" smtClean="0"/>
              <a:t>ypical” phone, around 1.2 GHz, dual-core, 1 GB RAM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5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5866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baseline="0" dirty="0" smtClean="0"/>
              <a:t>The dynamics have changed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(automate or assist – even at 80% your uses will still love you)</a:t>
            </a:r>
          </a:p>
          <a:p>
            <a:endParaRPr lang="en-GB" b="0" baseline="0" dirty="0" smtClean="0"/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Disruptive</a:t>
            </a:r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Fun </a:t>
            </a:r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You can do it too</a:t>
            </a:r>
          </a:p>
          <a:p>
            <a:endParaRPr lang="en-GB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William Gibson</a:t>
            </a:r>
            <a:r>
              <a:rPr lang="en-GB" b="0" baseline="0" dirty="0" smtClean="0"/>
              <a:t>, “the future is already here, it’s just not widely distributed yet”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Entrepreneurs get in touch</a:t>
            </a:r>
          </a:p>
          <a:p>
            <a:endParaRPr lang="en-GB" dirty="0" smtClean="0"/>
          </a:p>
          <a:p>
            <a:r>
              <a:rPr lang="en-GB" dirty="0" smtClean="0"/>
              <a:t>I will tweet</a:t>
            </a:r>
            <a:r>
              <a:rPr lang="en-GB" baseline="0" dirty="0" smtClean="0"/>
              <a:t> the slide URL if you are lazy (or just OCR the slide!)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11424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dirty="0" smtClean="0"/>
          </a:p>
          <a:p>
            <a:r>
              <a:rPr lang="en-GB" dirty="0" err="1" smtClean="0"/>
              <a:t>Anim</a:t>
            </a:r>
            <a:r>
              <a:rPr lang="en-GB" dirty="0" smtClean="0"/>
              <a:t> 1: Gradient direction</a:t>
            </a:r>
          </a:p>
          <a:p>
            <a:r>
              <a:rPr lang="en-GB" dirty="0" err="1" smtClean="0"/>
              <a:t>Anim</a:t>
            </a:r>
            <a:r>
              <a:rPr lang="en-GB" baseline="0" dirty="0" smtClean="0"/>
              <a:t> 2: Gradient directions</a:t>
            </a:r>
          </a:p>
          <a:p>
            <a:endParaRPr lang="en-GB" baseline="0" dirty="0" smtClean="0"/>
          </a:p>
          <a:p>
            <a:r>
              <a:rPr lang="en-GB" dirty="0" smtClean="0"/>
              <a:t>Fast - Canny, filters etc.</a:t>
            </a:r>
          </a:p>
          <a:p>
            <a:r>
              <a:rPr lang="en-GB" b="1" dirty="0" smtClean="0"/>
              <a:t>O(</a:t>
            </a:r>
            <a:r>
              <a:rPr lang="en-GB" b="1" baseline="0" dirty="0" smtClean="0"/>
              <a:t>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 log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)</a:t>
            </a:r>
            <a:r>
              <a:rPr lang="en-GB" baseline="0" dirty="0" smtClean="0"/>
              <a:t> where n = number of pixels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Edmund</a:t>
            </a:r>
            <a:r>
              <a:rPr lang="en-GB" b="1" baseline="0" dirty="0" smtClean="0"/>
              <a:t> Edward </a:t>
            </a:r>
            <a:r>
              <a:rPr lang="en-GB" b="1" dirty="0" smtClean="0"/>
              <a:t>Fournier </a:t>
            </a:r>
            <a:r>
              <a:rPr lang="en-GB" b="1" dirty="0" err="1" smtClean="0"/>
              <a:t>d’Albe</a:t>
            </a:r>
            <a:endParaRPr lang="en-GB" b="1" dirty="0" smtClean="0"/>
          </a:p>
          <a:p>
            <a:r>
              <a:rPr lang="en-GB" dirty="0" smtClean="0"/>
              <a:t>1914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Photocell</a:t>
            </a:r>
            <a:r>
              <a:rPr lang="en-GB" baseline="0" dirty="0" smtClean="0"/>
              <a:t> and telephone relay</a:t>
            </a:r>
          </a:p>
          <a:p>
            <a:r>
              <a:rPr lang="en-GB" dirty="0" smtClean="0"/>
              <a:t>Text to sound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883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 smtClean="0"/>
              <a:t>Morphological</a:t>
            </a:r>
            <a:r>
              <a:rPr lang="en-GB" b="0" baseline="0" dirty="0" smtClean="0"/>
              <a:t> operations (shape transformations)</a:t>
            </a:r>
          </a:p>
          <a:p>
            <a:r>
              <a:rPr lang="en-GB" b="0" baseline="0" dirty="0" smtClean="0"/>
              <a:t>Work locally using a neighbourhood (kernel)</a:t>
            </a:r>
            <a:endParaRPr lang="en-GB" b="0" dirty="0" smtClean="0"/>
          </a:p>
          <a:p>
            <a:r>
              <a:rPr lang="en-GB" b="1" dirty="0" smtClean="0"/>
              <a:t>Named after</a:t>
            </a:r>
            <a:r>
              <a:rPr lang="en-GB" b="1" baseline="0" dirty="0" smtClean="0"/>
              <a:t> how they affect the white (non-zero) pixels</a:t>
            </a:r>
          </a:p>
          <a:p>
            <a:endParaRPr lang="en-GB" baseline="0" dirty="0" smtClean="0"/>
          </a:p>
          <a:p>
            <a:r>
              <a:rPr lang="en-GB" dirty="0" smtClean="0"/>
              <a:t>Dilation – more white</a:t>
            </a:r>
          </a:p>
          <a:p>
            <a:r>
              <a:rPr lang="en-GB" dirty="0" smtClean="0"/>
              <a:t>Erosion – less white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used to numbers and text,</a:t>
            </a:r>
            <a:r>
              <a:rPr lang="en-GB" baseline="0" dirty="0" smtClean="0"/>
              <a:t> exact data (well, enterprise data is not perfect)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There is MUCH MORE fuzzy data</a:t>
            </a:r>
          </a:p>
          <a:p>
            <a:endParaRPr lang="en-GB" baseline="0" dirty="0" smtClean="0"/>
          </a:p>
          <a:p>
            <a:r>
              <a:rPr lang="en-GB" baseline="0" dirty="0" smtClean="0"/>
              <a:t>Yahoo didn’t scale (classification in ingestion step)</a:t>
            </a:r>
          </a:p>
          <a:p>
            <a:r>
              <a:rPr lang="en-GB" b="1" baseline="0" dirty="0" smtClean="0"/>
              <a:t>Lazy structuring</a:t>
            </a:r>
            <a:r>
              <a:rPr lang="en-GB" b="0" baseline="0" dirty="0" smtClean="0"/>
              <a:t> - </a:t>
            </a:r>
            <a:r>
              <a:rPr lang="en-GB" baseline="0" dirty="0" smtClean="0"/>
              <a:t>“Google approach” – ingest everything, find out what to do about it later (big data/unstructured)</a:t>
            </a:r>
          </a:p>
          <a:p>
            <a:endParaRPr lang="en-GB" dirty="0" smtClean="0"/>
          </a:p>
          <a:p>
            <a:r>
              <a:rPr lang="en-GB" dirty="0" smtClean="0"/>
              <a:t>Models and queries in </a:t>
            </a:r>
            <a:r>
              <a:rPr lang="en-GB" b="1" dirty="0" smtClean="0"/>
              <a:t>statistical</a:t>
            </a:r>
            <a:r>
              <a:rPr lang="en-GB" b="1" baseline="0" dirty="0" smtClean="0"/>
              <a:t> domain</a:t>
            </a:r>
          </a:p>
          <a:p>
            <a:r>
              <a:rPr lang="en-GB" b="0" baseline="0" dirty="0" smtClean="0"/>
              <a:t>Supervised and 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1920</a:t>
            </a:r>
            <a:r>
              <a:rPr lang="en-GB" dirty="0" smtClean="0"/>
              <a:t>: </a:t>
            </a:r>
            <a:r>
              <a:rPr lang="en-GB" baseline="0" dirty="0" smtClean="0"/>
              <a:t> </a:t>
            </a:r>
            <a:r>
              <a:rPr lang="en-GB" dirty="0" smtClean="0"/>
              <a:t>Developed to </a:t>
            </a:r>
            <a:r>
              <a:rPr lang="en-GB" b="1" dirty="0" smtClean="0"/>
              <a:t>25 words per minute </a:t>
            </a:r>
            <a:r>
              <a:rPr lang="en-GB" dirty="0" smtClean="0"/>
              <a:t>for advanced “readers”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76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Emanuel Goldberg</a:t>
            </a:r>
            <a:r>
              <a:rPr lang="en-GB" dirty="0" smtClean="0"/>
              <a:t>, 1925</a:t>
            </a:r>
          </a:p>
          <a:p>
            <a:r>
              <a:rPr lang="en-GB" dirty="0" smtClean="0"/>
              <a:t>Working with microfilm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“To</a:t>
            </a:r>
            <a:r>
              <a:rPr lang="en-GB" b="1" baseline="0" dirty="0" smtClean="0"/>
              <a:t> have a all the worlds books in your vest pocket”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born</a:t>
            </a:r>
            <a:r>
              <a:rPr lang="en-GB" baseline="0" dirty="0" smtClean="0"/>
              <a:t> in Russia 1881, moved to Germany</a:t>
            </a:r>
            <a:endParaRPr lang="en-GB" dirty="0" smtClean="0"/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(the proto-Jobs, proto-Amazon Kindle)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First director of ICA (</a:t>
            </a:r>
            <a:r>
              <a:rPr lang="en-GB" dirty="0" err="1" smtClean="0"/>
              <a:t>Internationaler</a:t>
            </a:r>
            <a:r>
              <a:rPr lang="en-GB" dirty="0" smtClean="0"/>
              <a:t> Camera </a:t>
            </a:r>
            <a:r>
              <a:rPr lang="en-GB" dirty="0" err="1" smtClean="0"/>
              <a:t>Aktiengesellschaft</a:t>
            </a:r>
            <a:r>
              <a:rPr lang="en-GB" dirty="0" smtClean="0"/>
              <a:t>)</a:t>
            </a:r>
            <a:r>
              <a:rPr lang="en-GB" baseline="0" dirty="0" smtClean="0"/>
              <a:t>, the later </a:t>
            </a:r>
            <a:r>
              <a:rPr lang="en-GB" dirty="0" smtClean="0"/>
              <a:t>Zeiss Icon</a:t>
            </a:r>
          </a:p>
          <a:p>
            <a:r>
              <a:rPr lang="en-GB" dirty="0" smtClean="0"/>
              <a:t>Invented microfilm</a:t>
            </a:r>
            <a:r>
              <a:rPr lang="en-GB" baseline="0" dirty="0" smtClean="0"/>
              <a:t>, Paris congress 1925 (souvenir 100 years since the beginning of photography,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Nicéphore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Niépce</a:t>
            </a:r>
            <a:r>
              <a:rPr lang="en-GB" baseline="0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1 page = 0,01 mm^2  on film</a:t>
            </a:r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04/06/14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04/06/14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2.wdp"/><Relationship Id="rId5" Type="http://schemas.openxmlformats.org/officeDocument/2006/relationships/image" Target="../media/image17.jpg"/><Relationship Id="rId6" Type="http://schemas.openxmlformats.org/officeDocument/2006/relationships/image" Target="../media/image18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patft.uspto.gov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4.wdp"/><Relationship Id="rId5" Type="http://schemas.openxmlformats.org/officeDocument/2006/relationships/image" Target="../media/image24.png"/><Relationship Id="rId6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31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38.jpg"/><Relationship Id="rId5" Type="http://schemas.openxmlformats.org/officeDocument/2006/relationships/image" Target="../media/image37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6" Type="http://schemas.openxmlformats.org/officeDocument/2006/relationships/image" Target="../media/image37.jpg"/><Relationship Id="rId7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31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eg"/><Relationship Id="rId6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5" Type="http://schemas.openxmlformats.org/officeDocument/2006/relationships/hyperlink" Target="http://code.google.com/p/tesseract-oc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4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4.jp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4" Type="http://schemas.openxmlformats.org/officeDocument/2006/relationships/image" Target="../media/image49.jp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microsoft.com/office/2007/relationships/hdphoto" Target="../media/hdphoto13.wdp"/><Relationship Id="rId7" Type="http://schemas.microsoft.com/office/2007/relationships/hdphoto" Target="../media/hdphoto14.wdp"/><Relationship Id="rId8" Type="http://schemas.microsoft.com/office/2007/relationships/hdphoto" Target="../media/hdphoto15.wdp"/><Relationship Id="rId9" Type="http://schemas.microsoft.com/office/2007/relationships/hdphoto" Target="../media/hdphoto16.wdp"/><Relationship Id="rId10" Type="http://schemas.openxmlformats.org/officeDocument/2006/relationships/image" Target="../media/image56.png"/><Relationship Id="rId11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4" Type="http://schemas.openxmlformats.org/officeDocument/2006/relationships/image" Target="../media/image55.png"/><Relationship Id="rId5" Type="http://schemas.microsoft.com/office/2007/relationships/hdphoto" Target="../media/hdphoto16.wdp"/><Relationship Id="rId6" Type="http://schemas.microsoft.com/office/2007/relationships/hdphoto" Target="../media/hdphoto17.wdp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5.png"/><Relationship Id="rId5" Type="http://schemas.openxmlformats.org/officeDocument/2006/relationships/image" Target="../media/image66.jpg"/><Relationship Id="rId6" Type="http://schemas.openxmlformats.org/officeDocument/2006/relationships/image" Target="../media/image67.png"/><Relationship Id="rId7" Type="http://schemas.microsoft.com/office/2007/relationships/hdphoto" Target="../media/hdphoto1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4" Type="http://schemas.openxmlformats.org/officeDocument/2006/relationships/image" Target="../media/image6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3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4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75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6.t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4359"/>
            <a:ext cx="7772400" cy="1470025"/>
          </a:xfrm>
        </p:spPr>
        <p:txBody>
          <a:bodyPr>
            <a:noAutofit/>
          </a:bodyPr>
          <a:lstStyle/>
          <a:p>
            <a:r>
              <a:rPr lang="en-GB" sz="5400" dirty="0" smtClean="0"/>
              <a:t>Making the Computer See</a:t>
            </a:r>
            <a:br>
              <a:rPr lang="en-GB" sz="5400" dirty="0" smtClean="0"/>
            </a:b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462" y="1461913"/>
            <a:ext cx="7316644" cy="1752600"/>
          </a:xfrm>
        </p:spPr>
        <p:txBody>
          <a:bodyPr>
            <a:normAutofit/>
          </a:bodyPr>
          <a:lstStyle/>
          <a:p>
            <a:r>
              <a:rPr lang="en-GB" dirty="0"/>
              <a:t>Computer Vision For Everyday </a:t>
            </a:r>
            <a:r>
              <a:rPr lang="en-GB" dirty="0" smtClean="0"/>
              <a:t>Applications</a:t>
            </a:r>
          </a:p>
          <a:p>
            <a:r>
              <a:rPr lang="en-GB" sz="2200" dirty="0" smtClean="0"/>
              <a:t>Martin Jul</a:t>
            </a:r>
          </a:p>
          <a:p>
            <a:r>
              <a:rPr lang="en-GB" sz="2200" dirty="0" smtClean="0"/>
              <a:t>NDC Oslo, June 5</a:t>
            </a:r>
            <a:r>
              <a:rPr lang="en-GB" sz="2200" baseline="30000" dirty="0" smtClean="0"/>
              <a:t>th</a:t>
            </a:r>
            <a:r>
              <a:rPr lang="en-GB" sz="2200" dirty="0" smtClean="0"/>
              <a:t>, 2014 </a:t>
            </a:r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71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93"/>
    </mc:Choice>
    <mc:Fallback>
      <p:transition xmlns:p14="http://schemas.microsoft.com/office/powerpoint/2010/main" spd="slow" advTm="4329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888">
            <a:off x="3842541" y="440407"/>
            <a:ext cx="4675757" cy="6087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488363" y="6461650"/>
            <a:ext cx="569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Source: http://</a:t>
            </a:r>
            <a:r>
              <a:rPr lang="en-GB" sz="1200" i="1" dirty="0" err="1"/>
              <a:t>babel.hathitrust.org</a:t>
            </a:r>
            <a:r>
              <a:rPr lang="en-GB" sz="1200" i="1" dirty="0"/>
              <a:t>/</a:t>
            </a:r>
            <a:r>
              <a:rPr lang="en-GB" sz="1200" i="1" dirty="0" err="1"/>
              <a:t>cgi</a:t>
            </a:r>
            <a:r>
              <a:rPr lang="en-GB" sz="1200" i="1" dirty="0"/>
              <a:t>/</a:t>
            </a:r>
            <a:r>
              <a:rPr lang="en-GB" sz="1200" i="1" dirty="0" err="1"/>
              <a:t>pt?id</a:t>
            </a:r>
            <a:r>
              <a:rPr lang="en-GB" sz="1200" i="1" dirty="0"/>
              <a:t>=mdp.39015024546411;view=1up;seq=543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037" y="4208333"/>
            <a:ext cx="2804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https://</a:t>
            </a:r>
            <a:r>
              <a:rPr lang="en-GB" sz="1200" i="1" dirty="0" err="1"/>
              <a:t>en.wikipedia.org</a:t>
            </a:r>
            <a:r>
              <a:rPr lang="en-GB" sz="1200" i="1" dirty="0"/>
              <a:t>/wiki/</a:t>
            </a:r>
            <a:r>
              <a:rPr lang="en-GB" sz="1200" i="1" dirty="0" err="1"/>
              <a:t>Optophone</a:t>
            </a:r>
            <a:endParaRPr lang="en-GB" sz="1200" i="1" dirty="0"/>
          </a:p>
        </p:txBody>
      </p:sp>
      <p:pic>
        <p:nvPicPr>
          <p:cNvPr id="9" name="Picture 8" descr="Optophone_in_detai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7" y="1451046"/>
            <a:ext cx="3692730" cy="2601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     1920s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320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52"/>
    </mc:Choice>
    <mc:Fallback>
      <p:transition xmlns:p14="http://schemas.microsoft.com/office/powerpoint/2010/main" spd="slow" advTm="106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krataufnahme nach Goldberg Paris 1925.tiff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8" r="36871" b="4913"/>
          <a:stretch/>
        </p:blipFill>
        <p:spPr>
          <a:xfrm rot="215547">
            <a:off x="6220674" y="1264228"/>
            <a:ext cx="2628792" cy="502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</a:t>
            </a:r>
            <a:endParaRPr lang="en-GB" dirty="0"/>
          </a:p>
        </p:txBody>
      </p:sp>
      <p:pic>
        <p:nvPicPr>
          <p:cNvPr id="2" name="Picture 1" descr="GOLDBERG-PLATE-2 zeisshistoricalsociety dot o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4" y="2045489"/>
            <a:ext cx="3266905" cy="432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91684" y="6366514"/>
            <a:ext cx="5209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Emanuel Goldberg (1881-1970), photo from 1907, </a:t>
            </a:r>
          </a:p>
          <a:p>
            <a:r>
              <a:rPr lang="en-GB" sz="1200" dirty="0" smtClean="0"/>
              <a:t>http</a:t>
            </a:r>
            <a:r>
              <a:rPr lang="en-GB" sz="1200" dirty="0"/>
              <a:t>://</a:t>
            </a:r>
            <a:r>
              <a:rPr lang="en-GB" sz="1200" dirty="0" err="1"/>
              <a:t>zeisshistoricasociety.org</a:t>
            </a:r>
            <a:r>
              <a:rPr lang="en-GB" sz="1200" dirty="0"/>
              <a:t>/</a:t>
            </a:r>
            <a:r>
              <a:rPr lang="en-GB" sz="1200" dirty="0" err="1"/>
              <a:t>emanuel-goldberg</a:t>
            </a:r>
            <a:r>
              <a:rPr lang="en-GB" sz="1200" dirty="0"/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5913" y="1540917"/>
            <a:ext cx="3980106" cy="164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616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6"/>
    </mc:Choice>
    <mc:Fallback>
      <p:transition xmlns:p14="http://schemas.microsoft.com/office/powerpoint/2010/main" spd="slow" advTm="128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66" y="5377576"/>
            <a:ext cx="2467634" cy="741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8190" y="6442501"/>
            <a:ext cx="3742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i="1" dirty="0" smtClean="0"/>
              <a:t>Patent info: </a:t>
            </a:r>
            <a:r>
              <a:rPr lang="en-GB" sz="1200" i="1" dirty="0" smtClean="0">
                <a:hlinkClick r:id="rId4"/>
              </a:rPr>
              <a:t>http</a:t>
            </a:r>
            <a:r>
              <a:rPr lang="en-GB" sz="1200" i="1" dirty="0">
                <a:hlinkClick r:id="rId4"/>
              </a:rPr>
              <a:t>://</a:t>
            </a:r>
            <a:r>
              <a:rPr lang="en-GB" sz="1200" i="1" dirty="0" smtClean="0">
                <a:hlinkClick r:id="rId4"/>
              </a:rPr>
              <a:t>patft.uspto.gov</a:t>
            </a:r>
            <a:r>
              <a:rPr lang="en-GB" sz="1200" i="1" dirty="0" smtClean="0"/>
              <a:t>  patent 1 838 389</a:t>
            </a:r>
            <a:endParaRPr lang="en-GB" sz="1200" i="1" dirty="0"/>
          </a:p>
        </p:txBody>
      </p:sp>
      <p:pic>
        <p:nvPicPr>
          <p:cNvPr id="6" name="Picture 5" descr="USPTO 1838389 Goldberg OCR Statistical Machine Patent 192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10022" r="11005" b="6059"/>
          <a:stretch/>
        </p:blipFill>
        <p:spPr>
          <a:xfrm rot="193084">
            <a:off x="5153993" y="1321815"/>
            <a:ext cx="3684696" cy="481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329451" y="3874331"/>
            <a:ext cx="3469417" cy="17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39396" y="6119335"/>
            <a:ext cx="4538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/>
              <a:t>Demonstration model built by HAW Hamburg students:</a:t>
            </a:r>
          </a:p>
          <a:p>
            <a:r>
              <a:rPr lang="en-GB" sz="1200" i="1" dirty="0" smtClean="0"/>
              <a:t>http</a:t>
            </a:r>
            <a:r>
              <a:rPr lang="en-GB" sz="1200" i="1" dirty="0"/>
              <a:t>://</a:t>
            </a:r>
            <a:r>
              <a:rPr lang="en-GB" sz="1200" i="1" dirty="0" err="1"/>
              <a:t>www.searchstudies.org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tl_files</a:t>
            </a:r>
            <a:r>
              <a:rPr lang="en-GB" sz="1200" i="1" dirty="0" smtClean="0"/>
              <a:t>/ADSDS/Projektbericht_Statistische_Maschine_Gurevich_Heuer_Turkiewicz.pdf</a:t>
            </a:r>
            <a:endParaRPr lang="en-GB" sz="1200" i="1" dirty="0"/>
          </a:p>
        </p:txBody>
      </p:sp>
      <p:pic>
        <p:nvPicPr>
          <p:cNvPr id="13" name="Picture 12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4517" r="6541" b="50311"/>
          <a:stretch/>
        </p:blipFill>
        <p:spPr>
          <a:xfrm>
            <a:off x="329451" y="688991"/>
            <a:ext cx="4181885" cy="3097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– 1930s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647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70"/>
    </mc:Choice>
    <mc:Fallback>
      <p:transition xmlns:p14="http://schemas.microsoft.com/office/powerpoint/2010/main" spd="slow" advTm="2767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 day cover 1960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7" b="99222" l="1375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3619">
            <a:off x="80535" y="847507"/>
            <a:ext cx="5531149" cy="355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1960s</a:t>
            </a:r>
            <a:endParaRPr lang="en-GB" dirty="0"/>
          </a:p>
        </p:txBody>
      </p:sp>
      <p:pic>
        <p:nvPicPr>
          <p:cNvPr id="7" name="Picture 6" descr="6265-fdc-kuvert-brugt-som-alm-brev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10" b="82927" l="6889" r="93778">
                        <a14:foregroundMark x1="12000" y1="59146" x2="35111" y2="58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0" t="10647" r="4462" b="11514"/>
          <a:stretch/>
        </p:blipFill>
        <p:spPr>
          <a:xfrm>
            <a:off x="3840500" y="3732412"/>
            <a:ext cx="5197463" cy="327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18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06"/>
    </mc:Choice>
    <mc:Fallback>
      <p:transition xmlns:p14="http://schemas.microsoft.com/office/powerpoint/2010/main" spd="slow" advTm="3920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1970s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129251" y="5939832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4" name="Picture 3" descr="Kurzweil_Reading_Mach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1" y="1869139"/>
            <a:ext cx="4433798" cy="3672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2977" y="2487156"/>
            <a:ext cx="31693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</a:t>
            </a:r>
          </a:p>
          <a:p>
            <a:r>
              <a:rPr lang="en-GB" b="1" dirty="0" smtClean="0"/>
              <a:t>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 smtClean="0"/>
              <a:t>Omnifont</a:t>
            </a:r>
            <a:r>
              <a:rPr lang="en-GB" dirty="0" smtClean="0"/>
              <a:t> OCR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Text-to-speech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u="sng" dirty="0" smtClean="0"/>
              <a:t>Price in today’s money:</a:t>
            </a:r>
          </a:p>
          <a:p>
            <a:r>
              <a:rPr lang="en-GB" dirty="0" smtClean="0"/>
              <a:t>195,900 USD (2014 at CPI infl.)</a:t>
            </a:r>
          </a:p>
          <a:p>
            <a:r>
              <a:rPr lang="en-GB" dirty="0" smtClean="0"/>
              <a:t>1.16 million NOK</a:t>
            </a:r>
          </a:p>
        </p:txBody>
      </p:sp>
    </p:spTree>
    <p:extLst>
      <p:ext uri="{BB962C8B-B14F-4D97-AF65-F5344CB8AC3E}">
        <p14:creationId xmlns:p14="http://schemas.microsoft.com/office/powerpoint/2010/main" val="1372069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29"/>
    </mc:Choice>
    <mc:Fallback>
      <p:transition xmlns:p14="http://schemas.microsoft.com/office/powerpoint/2010/main" spd="slow" advTm="686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1980s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8262" y="5055746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2" y="939862"/>
            <a:ext cx="3152419" cy="374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93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96"/>
    </mc:Choice>
    <mc:Fallback>
      <p:transition xmlns:p14="http://schemas.microsoft.com/office/powerpoint/2010/main" spd="slow" advTm="1249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Character Recognition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03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68"/>
    </mc:Choice>
    <mc:Fallback>
      <p:transition xmlns:p14="http://schemas.microsoft.com/office/powerpoint/2010/main" spd="slow" advTm="2916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Text From Images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106249" y="2746746"/>
            <a:ext cx="3938974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"/>
                <a:cs typeface="Courier"/>
              </a:rPr>
              <a:t>SUNDAY</a:t>
            </a:r>
          </a:p>
          <a:p>
            <a:endParaRPr lang="en-GB" sz="1400" dirty="0">
              <a:latin typeface="Courier"/>
              <a:cs typeface="Courier"/>
            </a:endParaRPr>
          </a:p>
          <a:p>
            <a:r>
              <a:rPr lang="en-GB" sz="1400" dirty="0" smtClean="0">
                <a:latin typeface="Courier"/>
                <a:cs typeface="Courier"/>
              </a:rPr>
              <a:t>Bug is going to accept Michael’s offer.</a:t>
            </a:r>
            <a:endParaRPr lang="en-GB" sz="1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4038" y="6611779"/>
            <a:ext cx="4689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 smtClean="0"/>
              <a:t>Illustration: Douglas </a:t>
            </a:r>
            <a:r>
              <a:rPr lang="en-GB" sz="1000" i="1" dirty="0" err="1" smtClean="0"/>
              <a:t>Coupland</a:t>
            </a:r>
            <a:r>
              <a:rPr lang="en-GB" sz="1000" i="1" dirty="0" smtClean="0"/>
              <a:t>, “</a:t>
            </a:r>
            <a:r>
              <a:rPr lang="en-GB" sz="1000" i="1" dirty="0" err="1" smtClean="0"/>
              <a:t>Microserfs</a:t>
            </a:r>
            <a:r>
              <a:rPr lang="en-GB" sz="1000" i="1" dirty="0" smtClean="0"/>
              <a:t>”,Harper Collins, New York, NY, USA,  1995</a:t>
            </a:r>
            <a:endParaRPr lang="en-GB" sz="1000" i="1" dirty="0"/>
          </a:p>
        </p:txBody>
      </p:sp>
      <p:sp>
        <p:nvSpPr>
          <p:cNvPr id="7" name="Right Arrow 6"/>
          <p:cNvSpPr/>
          <p:nvPr/>
        </p:nvSpPr>
        <p:spPr>
          <a:xfrm>
            <a:off x="4006456" y="301802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67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41"/>
    </mc:Choice>
    <mc:Fallback>
      <p:transition xmlns:p14="http://schemas.microsoft.com/office/powerpoint/2010/main" spd="slow" advTm="224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81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430653" y="2271889"/>
            <a:ext cx="2282694" cy="3272803"/>
          </a:xfrm>
          <a:prstGeom prst="rect">
            <a:avLst/>
          </a:prstGeom>
          <a:noFill/>
          <a:ln w="76200" cmpd="sng">
            <a:solidFill>
              <a:srgbClr val="00FF00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011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46"/>
    </mc:Choice>
    <mc:Fallback>
      <p:transition xmlns:p14="http://schemas.microsoft.com/office/powerpoint/2010/main" spd="slow" advTm="2604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Multiple Texts and Fonts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53765" y="3148694"/>
            <a:ext cx="6149702" cy="303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3297780" y="2444165"/>
            <a:ext cx="4083561" cy="99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8331" y="3254532"/>
            <a:ext cx="1560929" cy="1918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89063" y="3234944"/>
            <a:ext cx="548695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407798" y="3234944"/>
            <a:ext cx="476216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901327" y="4762729"/>
            <a:ext cx="965659" cy="311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089062" y="5159624"/>
            <a:ext cx="4794952" cy="1028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89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56"/>
    </mc:Choice>
    <mc:Fallback>
      <p:transition xmlns:p14="http://schemas.microsoft.com/office/powerpoint/2010/main" spd="slow" advTm="415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Habitual World…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097397" y="5405153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2" y="1809614"/>
            <a:ext cx="1522113" cy="202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334002" y="4793222"/>
            <a:ext cx="26416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i="1" dirty="0" smtClean="0"/>
              <a:t>Producer</a:t>
            </a:r>
            <a:r>
              <a:rPr lang="en-GB" dirty="0" smtClean="0"/>
              <a:t>:	MF</a:t>
            </a:r>
          </a:p>
          <a:p>
            <a:r>
              <a:rPr lang="en-GB" i="1" dirty="0" smtClean="0"/>
              <a:t>Wine</a:t>
            </a:r>
            <a:r>
              <a:rPr lang="en-GB" dirty="0" smtClean="0"/>
              <a:t>:	Pinot Noir</a:t>
            </a:r>
          </a:p>
          <a:p>
            <a:r>
              <a:rPr lang="en-GB" dirty="0" smtClean="0"/>
              <a:t>		North Coast</a:t>
            </a:r>
          </a:p>
          <a:p>
            <a:r>
              <a:rPr lang="en-GB" i="1" dirty="0" smtClean="0"/>
              <a:t>Vintage</a:t>
            </a:r>
            <a:r>
              <a:rPr lang="en-GB" dirty="0" smtClean="0"/>
              <a:t>: 	2011</a:t>
            </a:r>
            <a:endParaRPr lang="en-GB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204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41"/>
    </mc:Choice>
    <mc:Fallback>
      <p:transition xmlns:p14="http://schemas.microsoft.com/office/powerpoint/2010/main" spd="slow" advTm="8634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White Isn’t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IMG_436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34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 rot="2210757">
            <a:off x="1205884" y="155451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2210757">
            <a:off x="4501629" y="439074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135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740"/>
    </mc:Choice>
    <mc:Fallback>
      <p:transition xmlns:p14="http://schemas.microsoft.com/office/powerpoint/2010/main" spd="slow" advTm="5574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Straight Lines Aren’t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827" y="2247695"/>
            <a:ext cx="7942292" cy="3369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57200" y="4754546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57200" y="5018763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73165" y="5331822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7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83"/>
    </mc:Choice>
    <mc:Fallback>
      <p:transition xmlns:p14="http://schemas.microsoft.com/office/powerpoint/2010/main" spd="slow" advTm="2598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</a:rPr>
              <a:t>Magic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371741"/>
            <a:ext cx="2266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 smtClean="0"/>
              <a:t>Preprocessing</a:t>
            </a:r>
            <a:endParaRPr lang="en-GB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Acquisition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32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Text output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80395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65"/>
    </mc:Choice>
    <mc:Fallback>
      <p:transition xmlns:p14="http://schemas.microsoft.com/office/powerpoint/2010/main" spd="slow" advTm="203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OpenCV</a:t>
            </a:r>
            <a:r>
              <a:rPr lang="en-GB" dirty="0" smtClean="0"/>
              <a:t> – Computer Vision Library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2500 </a:t>
            </a:r>
            <a:r>
              <a:rPr lang="en-GB" dirty="0"/>
              <a:t>CV Algorithms</a:t>
            </a:r>
          </a:p>
          <a:p>
            <a:r>
              <a:rPr lang="en-GB" dirty="0" smtClean="0"/>
              <a:t>BSD license</a:t>
            </a:r>
          </a:p>
          <a:p>
            <a:r>
              <a:rPr lang="en-GB" dirty="0" smtClean="0"/>
              <a:t>All main platforms</a:t>
            </a:r>
          </a:p>
          <a:p>
            <a:r>
              <a:rPr lang="en-GB" dirty="0"/>
              <a:t>CUDA, </a:t>
            </a:r>
            <a:r>
              <a:rPr lang="en-GB" dirty="0" err="1"/>
              <a:t>OpenCL</a:t>
            </a:r>
            <a:r>
              <a:rPr lang="en-GB" dirty="0"/>
              <a:t> </a:t>
            </a:r>
            <a:r>
              <a:rPr lang="en-GB" dirty="0" smtClean="0"/>
              <a:t>acceleration</a:t>
            </a:r>
            <a:endParaRPr lang="en-GB" dirty="0"/>
          </a:p>
          <a:p>
            <a:r>
              <a:rPr lang="en-GB" dirty="0" err="1" smtClean="0"/>
              <a:t>Realtime</a:t>
            </a:r>
            <a:r>
              <a:rPr lang="en-GB" dirty="0" smtClean="0"/>
              <a:t>, multi</a:t>
            </a:r>
            <a:r>
              <a:rPr lang="en-GB" dirty="0"/>
              <a:t>-core</a:t>
            </a:r>
          </a:p>
          <a:p>
            <a:endParaRPr lang="en-GB" dirty="0"/>
          </a:p>
          <a:p>
            <a:r>
              <a:rPr lang="en-GB" dirty="0" smtClean="0"/>
              <a:t>http://</a:t>
            </a:r>
            <a:r>
              <a:rPr lang="en-GB" dirty="0" err="1" smtClean="0"/>
              <a:t>opencv.org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rcRect t="9275" b="9275"/>
          <a:stretch>
            <a:fillRect/>
          </a:stretch>
        </p:blipFill>
        <p:spPr>
          <a:xfrm>
            <a:off x="5158561" y="4101954"/>
            <a:ext cx="3680638" cy="2024209"/>
          </a:xfrm>
          <a:prstGeom prst="rect">
            <a:avLst/>
          </a:prstGeom>
        </p:spPr>
      </p:pic>
      <p:pic>
        <p:nvPicPr>
          <p:cNvPr id="7" name="Picture 6" descr="opencv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89" y="1841442"/>
            <a:ext cx="1041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884"/>
    </mc:Choice>
    <mc:Fallback>
      <p:transition xmlns:p14="http://schemas.microsoft.com/office/powerpoint/2010/main" spd="slow" advTm="3888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Where is the Page?</a:t>
            </a:r>
            <a:br>
              <a:rPr lang="en-GB" dirty="0" smtClean="0"/>
            </a:br>
            <a:r>
              <a:rPr lang="en-GB" dirty="0" smtClean="0"/>
              <a:t>Trick 1: Reduce Size and Colours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 smtClean="0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 cv2.cvtColor(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34" y="2510751"/>
            <a:ext cx="2948814" cy="393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57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74"/>
    </mc:Choice>
    <mc:Fallback>
      <p:transition xmlns:p14="http://schemas.microsoft.com/office/powerpoint/2010/main" spd="slow" advTm="4297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oks 1 Input 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4" t="22000" r="49725" b="67374"/>
          <a:stretch/>
        </p:blipFill>
        <p:spPr>
          <a:xfrm>
            <a:off x="154886" y="3242039"/>
            <a:ext cx="2818472" cy="109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Where is the Page?</a:t>
            </a:r>
            <a:br>
              <a:rPr lang="en-GB" dirty="0" smtClean="0"/>
            </a:br>
            <a:r>
              <a:rPr lang="en-GB" dirty="0" smtClean="0"/>
              <a:t>Trick 2: Remove Noise and Details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6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154886" y="644088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69" y="1542506"/>
            <a:ext cx="3881532" cy="517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books 2 Median filter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Connector 3"/>
          <p:cNvCxnSpPr/>
          <p:nvPr/>
        </p:nvCxnSpPr>
        <p:spPr>
          <a:xfrm flipV="1">
            <a:off x="309769" y="3014001"/>
            <a:ext cx="5173146" cy="2422832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57657" y="2891605"/>
            <a:ext cx="1639292" cy="2188970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08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89"/>
    </mc:Choice>
    <mc:Fallback>
      <p:transition xmlns:p14="http://schemas.microsoft.com/office/powerpoint/2010/main" spd="slow" advTm="283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3: Find Edges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                    </a:t>
            </a:r>
            <a:r>
              <a:rPr lang="en-GB" sz="16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7" name="Picture 16" descr="books 2 Median filter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42" y="1296692"/>
            <a:ext cx="3768647" cy="502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956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65"/>
    </mc:Choice>
    <mc:Fallback>
      <p:transition xmlns:p14="http://schemas.microsoft.com/office/powerpoint/2010/main" spd="slow" advTm="8876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4: Dilate to Thicken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 = cv2.dilate(edges,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dilated)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76" y="4621933"/>
            <a:ext cx="1365426" cy="182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10" y="1939546"/>
            <a:ext cx="3377216" cy="4502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468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42"/>
    </mc:Choice>
    <mc:Fallback>
      <p:transition xmlns:p14="http://schemas.microsoft.com/office/powerpoint/2010/main" spd="slow" advTm="335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5: Find </a:t>
            </a:r>
            <a:r>
              <a:rPr lang="en-GB" dirty="0"/>
              <a:t>C</a:t>
            </a:r>
            <a:r>
              <a:rPr lang="en-GB" dirty="0" smtClean="0"/>
              <a:t>ontours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4</a:t>
            </a:r>
            <a:endParaRPr lang="en-US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)</a:t>
            </a:r>
            <a:endParaRPr lang="en-US" sz="1100" b="1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'5: Page found'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88" y="1231763"/>
            <a:ext cx="2212812" cy="295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57200" y="5039857"/>
            <a:ext cx="8672986" cy="143116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find_quadrilaterals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cos_epsilon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quads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hierarchy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cv2.findContours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img.copy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(),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cv2.RETR_LIST, cv2.CHAIN_APPROX_SIMPLE)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cv2.arcLength(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 smtClean="0">
                <a:solidFill>
                  <a:prstClr val="black"/>
                </a:solidFill>
                <a:latin typeface="Monaco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cv2.approxPolyDP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.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02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*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it-IT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it-IT" sz="11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==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4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cv2.contourArea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&gt;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cv2.isContourConvex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  <a:endParaRPr lang="en-GB" sz="1100" dirty="0"/>
          </a:p>
        </p:txBody>
      </p:sp>
      <p:pic>
        <p:nvPicPr>
          <p:cNvPr id="15" name="Picture 14" descr="books 4 Dilated Ed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02" y="1231763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777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64"/>
    </mc:Choice>
    <mc:Fallback>
      <p:transition xmlns:p14="http://schemas.microsoft.com/office/powerpoint/2010/main" spd="slow" advTm="9916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8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median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cv2.medianBlur(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edges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dilated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4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5" y="4271939"/>
            <a:ext cx="1309835" cy="174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17" y="4271939"/>
            <a:ext cx="1312042" cy="174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2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43" y="4271938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0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91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66"/>
    </mc:Choice>
    <mc:Fallback>
      <p:transition xmlns:p14="http://schemas.microsoft.com/office/powerpoint/2010/main" spd="slow" advTm="6386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3501">
            <a:off x="3569406" y="1804870"/>
            <a:ext cx="2737996" cy="410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831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48"/>
    </mc:Choice>
    <mc:Fallback>
      <p:transition xmlns:p14="http://schemas.microsoft.com/office/powerpoint/2010/main" spd="slow" advTm="2314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 smtClean="0">
                <a:solidFill>
                  <a:schemeClr val="tx1"/>
                </a:solidFill>
              </a:rPr>
              <a:t>Magic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371741"/>
            <a:ext cx="2266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 err="1" smtClean="0"/>
              <a:t>Preprocessing</a:t>
            </a:r>
            <a:endParaRPr lang="en-GB" sz="28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Acquisition</a:t>
            </a:r>
            <a:endParaRPr lang="en-GB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32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Text output</a:t>
            </a:r>
            <a:endParaRPr lang="en-GB" i="1" dirty="0"/>
          </a:p>
        </p:txBody>
      </p:sp>
      <p:sp>
        <p:nvSpPr>
          <p:cNvPr id="21" name="TextBox 20"/>
          <p:cNvSpPr txBox="1"/>
          <p:nvPr/>
        </p:nvSpPr>
        <p:spPr>
          <a:xfrm>
            <a:off x="6330260" y="559228"/>
            <a:ext cx="14325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 smtClean="0">
                <a:solidFill>
                  <a:srgbClr val="00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GB" sz="11500" dirty="0">
              <a:solidFill>
                <a:srgbClr val="00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7674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97"/>
    </mc:Choice>
    <mc:Fallback>
      <p:transition xmlns:p14="http://schemas.microsoft.com/office/powerpoint/2010/main" spd="slow" advTm="1019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3249" y="16965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Rectangle 103"/>
          <p:cNvSpPr/>
          <p:nvPr/>
        </p:nvSpPr>
        <p:spPr>
          <a:xfrm>
            <a:off x="8380962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/>
          <p:cNvSpPr/>
          <p:nvPr/>
        </p:nvSpPr>
        <p:spPr>
          <a:xfrm>
            <a:off x="7900754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/>
          <p:cNvSpPr/>
          <p:nvPr/>
        </p:nvSpPr>
        <p:spPr>
          <a:xfrm>
            <a:off x="7437509" y="2780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/>
          <p:cNvSpPr/>
          <p:nvPr/>
        </p:nvSpPr>
        <p:spPr>
          <a:xfrm>
            <a:off x="6976163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6512681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Magic Explained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57200" y="280950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Character / font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548169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Language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 –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Dictionaries </a:t>
            </a:r>
            <a:r>
              <a:rPr lang="en-GB" i="1" dirty="0" smtClean="0">
                <a:solidFill>
                  <a:schemeClr val="tx1"/>
                </a:solidFill>
              </a:rPr>
              <a:t>etc.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95261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83165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8316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24929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h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6693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a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08457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08457" y="4740546"/>
            <a:ext cx="411070" cy="477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50221" y="409463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l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91985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’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433749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98948" y="6264963"/>
            <a:ext cx="2975209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Michael’s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941401" y="4098858"/>
            <a:ext cx="411070" cy="1119168"/>
            <a:chOff x="4146936" y="3310240"/>
            <a:chExt cx="411070" cy="1119168"/>
          </a:xfrm>
        </p:grpSpPr>
        <p:sp>
          <p:nvSpPr>
            <p:cNvPr id="15" name="Rectangle 14"/>
            <p:cNvSpPr/>
            <p:nvPr/>
          </p:nvSpPr>
          <p:spPr>
            <a:xfrm>
              <a:off x="4146936" y="3310240"/>
              <a:ext cx="411070" cy="458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err="1">
                  <a:solidFill>
                    <a:srgbClr val="000000"/>
                  </a:solidFill>
                  <a:latin typeface="American Typewriter"/>
                  <a:cs typeface="American Typewriter"/>
                </a:rPr>
                <a:t>i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46936" y="3951928"/>
              <a:ext cx="411070" cy="477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smtClean="0">
                  <a:solidFill>
                    <a:srgbClr val="000000"/>
                  </a:solidFill>
                  <a:latin typeface="American Typewriter"/>
                  <a:cs typeface="American Typewriter"/>
                </a:rPr>
                <a:t>l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cxnSp>
          <p:nvCxnSpPr>
            <p:cNvPr id="37" name="Straight Connector 36"/>
            <p:cNvCxnSpPr>
              <a:stCxn id="15" idx="2"/>
              <a:endCxn id="16" idx="0"/>
            </p:cNvCxnSpPr>
            <p:nvPr/>
          </p:nvCxnSpPr>
          <p:spPr>
            <a:xfrm>
              <a:off x="4352471" y="3768712"/>
              <a:ext cx="0" cy="183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>
            <a:stCxn id="17" idx="2"/>
            <a:endCxn id="18" idx="0"/>
          </p:cNvCxnSpPr>
          <p:nvPr/>
        </p:nvCxnSpPr>
        <p:spPr>
          <a:xfrm>
            <a:off x="4788700" y="4557330"/>
            <a:ext cx="0" cy="202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2"/>
            <a:endCxn id="23" idx="0"/>
          </p:cNvCxnSpPr>
          <p:nvPr/>
        </p:nvCxnSpPr>
        <p:spPr>
          <a:xfrm>
            <a:off x="6713992" y="4541816"/>
            <a:ext cx="0" cy="1987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79198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rPr>
              <a:t> </a:t>
            </a:r>
          </a:p>
        </p:txBody>
      </p:sp>
      <p:cxnSp>
        <p:nvCxnSpPr>
          <p:cNvPr id="45" name="Straight Connector 44"/>
          <p:cNvCxnSpPr>
            <a:stCxn id="25" idx="2"/>
            <a:endCxn id="44" idx="0"/>
          </p:cNvCxnSpPr>
          <p:nvPr/>
        </p:nvCxnSpPr>
        <p:spPr>
          <a:xfrm>
            <a:off x="7997520" y="4531379"/>
            <a:ext cx="0" cy="228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31203" y="1431340"/>
            <a:ext cx="1935490" cy="61531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Adaptive Filter to Black/White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146936" y="2299450"/>
            <a:ext cx="1811534" cy="55283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Component shape extraction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249024" y="3116762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Shape matching</a:t>
            </a:r>
          </a:p>
        </p:txBody>
      </p:sp>
      <p:cxnSp>
        <p:nvCxnSpPr>
          <p:cNvPr id="64" name="Straight Connector 63"/>
          <p:cNvCxnSpPr>
            <a:stCxn id="7" idx="3"/>
            <a:endCxn id="60" idx="1"/>
          </p:cNvCxnSpPr>
          <p:nvPr/>
        </p:nvCxnSpPr>
        <p:spPr>
          <a:xfrm flipV="1">
            <a:off x="2619835" y="3354872"/>
            <a:ext cx="1629189" cy="163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2"/>
            <a:endCxn id="59" idx="0"/>
          </p:cNvCxnSpPr>
          <p:nvPr/>
        </p:nvCxnSpPr>
        <p:spPr>
          <a:xfrm>
            <a:off x="4898948" y="2046657"/>
            <a:ext cx="153755" cy="252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2"/>
            <a:endCxn id="60" idx="0"/>
          </p:cNvCxnSpPr>
          <p:nvPr/>
        </p:nvCxnSpPr>
        <p:spPr>
          <a:xfrm>
            <a:off x="5052703" y="2852289"/>
            <a:ext cx="163892" cy="26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0" idx="2"/>
          </p:cNvCxnSpPr>
          <p:nvPr/>
        </p:nvCxnSpPr>
        <p:spPr>
          <a:xfrm>
            <a:off x="5216595" y="3592982"/>
            <a:ext cx="152400" cy="339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057746" y="3927213"/>
            <a:ext cx="5965113" cy="143719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TextBox 120"/>
          <p:cNvSpPr txBox="1"/>
          <p:nvPr/>
        </p:nvSpPr>
        <p:spPr>
          <a:xfrm>
            <a:off x="1705844" y="4531379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Probabilities</a:t>
            </a:r>
            <a:endParaRPr lang="en-GB" dirty="0"/>
          </a:p>
        </p:txBody>
      </p:sp>
      <p:sp>
        <p:nvSpPr>
          <p:cNvPr id="122" name="TextBox 121"/>
          <p:cNvSpPr txBox="1"/>
          <p:nvPr/>
        </p:nvSpPr>
        <p:spPr>
          <a:xfrm>
            <a:off x="7903908" y="6162779"/>
            <a:ext cx="121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Statistical</a:t>
            </a:r>
          </a:p>
          <a:p>
            <a:r>
              <a:rPr lang="en-GB" dirty="0" smtClean="0"/>
              <a:t>confidence</a:t>
            </a:r>
            <a:endParaRPr lang="en-GB" dirty="0"/>
          </a:p>
        </p:txBody>
      </p:sp>
      <p:cxnSp>
        <p:nvCxnSpPr>
          <p:cNvPr id="123" name="Straight Arrow Connector 122"/>
          <p:cNvCxnSpPr>
            <a:endCxn id="27" idx="0"/>
          </p:cNvCxnSpPr>
          <p:nvPr/>
        </p:nvCxnSpPr>
        <p:spPr>
          <a:xfrm>
            <a:off x="6040642" y="6055859"/>
            <a:ext cx="345911" cy="209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" idx="3"/>
            <a:endCxn id="135" idx="1"/>
          </p:cNvCxnSpPr>
          <p:nvPr/>
        </p:nvCxnSpPr>
        <p:spPr>
          <a:xfrm flipV="1">
            <a:off x="2619835" y="5817749"/>
            <a:ext cx="1938773" cy="22564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990024" y="6010235"/>
            <a:ext cx="114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</a:t>
            </a:r>
            <a:r>
              <a:rPr lang="en-GB" dirty="0" err="1" smtClean="0"/>
              <a:t>ang</a:t>
            </a:r>
            <a:r>
              <a:rPr lang="en-GB" dirty="0" smtClean="0"/>
              <a:t>=</a:t>
            </a:r>
            <a:r>
              <a:rPr lang="en-GB" i="1" dirty="0" smtClean="0"/>
              <a:t>ENG</a:t>
            </a:r>
            <a:endParaRPr lang="en-GB" i="1" dirty="0"/>
          </a:p>
        </p:txBody>
      </p:sp>
      <p:sp>
        <p:nvSpPr>
          <p:cNvPr id="135" name="Rectangle 134"/>
          <p:cNvSpPr/>
          <p:nvPr/>
        </p:nvSpPr>
        <p:spPr>
          <a:xfrm>
            <a:off x="4558608" y="5579639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Word matching</a:t>
            </a:r>
          </a:p>
        </p:txBody>
      </p:sp>
      <p:cxnSp>
        <p:nvCxnSpPr>
          <p:cNvPr id="142" name="Straight Arrow Connector 141"/>
          <p:cNvCxnSpPr>
            <a:endCxn id="135" idx="0"/>
          </p:cNvCxnSpPr>
          <p:nvPr/>
        </p:nvCxnSpPr>
        <p:spPr>
          <a:xfrm>
            <a:off x="5517697" y="5376875"/>
            <a:ext cx="8482" cy="202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9" idx="3"/>
            <a:endCxn id="57" idx="1"/>
          </p:cNvCxnSpPr>
          <p:nvPr/>
        </p:nvCxnSpPr>
        <p:spPr>
          <a:xfrm flipV="1">
            <a:off x="3057746" y="1738999"/>
            <a:ext cx="873457" cy="10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8133989" y="2046657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8138150" y="1826554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8" name="Curved Connector 27"/>
          <p:cNvCxnSpPr/>
          <p:nvPr/>
        </p:nvCxnSpPr>
        <p:spPr>
          <a:xfrm rot="5400000">
            <a:off x="8212366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8" name="Freeform 87"/>
          <p:cNvSpPr/>
          <p:nvPr/>
        </p:nvSpPr>
        <p:spPr>
          <a:xfrm flipV="1">
            <a:off x="8297298" y="2042759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89" name="Curved Connector 88"/>
          <p:cNvCxnSpPr/>
          <p:nvPr/>
        </p:nvCxnSpPr>
        <p:spPr>
          <a:xfrm rot="16200000" flipH="1">
            <a:off x="7832241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5" name="Freeform 94"/>
          <p:cNvSpPr/>
          <p:nvPr/>
        </p:nvSpPr>
        <p:spPr>
          <a:xfrm>
            <a:off x="7028260" y="3118735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7958170" y="2879485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98" name="Curved Connector 97"/>
          <p:cNvCxnSpPr/>
          <p:nvPr/>
        </p:nvCxnSpPr>
        <p:spPr>
          <a:xfrm rot="5400000">
            <a:off x="8456076" y="3149693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0" name="Freeform 99"/>
          <p:cNvSpPr/>
          <p:nvPr/>
        </p:nvSpPr>
        <p:spPr>
          <a:xfrm flipV="1">
            <a:off x="7580565" y="308764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01" name="Curved Connector 100"/>
          <p:cNvCxnSpPr/>
          <p:nvPr/>
        </p:nvCxnSpPr>
        <p:spPr>
          <a:xfrm rot="16200000" flipH="1">
            <a:off x="6304109" y="315900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9" name="Picture 38" descr="michael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9" y="1313247"/>
            <a:ext cx="2601237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7" name="Picture 106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71967" y="1249351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57" descr="michaels.png"/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7028260" y="1388800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501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76"/>
    </mc:Choice>
    <mc:Fallback>
      <p:transition xmlns:p14="http://schemas.microsoft.com/office/powerpoint/2010/main" spd="slow" advTm="431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Shape Matching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6086276" y="1380532"/>
            <a:ext cx="1828434" cy="4940296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2 - Letters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8436" y="1380531"/>
            <a:ext cx="3930108" cy="494029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1 - Primitives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8959" y="2082214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897202" y="16163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6649699" y="2432303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653860" y="2212200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6728076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Freeform 13"/>
          <p:cNvSpPr/>
          <p:nvPr/>
        </p:nvSpPr>
        <p:spPr>
          <a:xfrm flipV="1">
            <a:off x="6813008" y="242840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16200000" flipH="1">
            <a:off x="6347951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/>
          <p:nvPr/>
        </p:nvCxnSpPr>
        <p:spPr>
          <a:xfrm rot="16200000" flipH="1">
            <a:off x="1688630" y="199645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1" name="Picture 20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4971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Connector 22"/>
          <p:cNvCxnSpPr/>
          <p:nvPr/>
        </p:nvCxnSpPr>
        <p:spPr>
          <a:xfrm flipH="1">
            <a:off x="1622070" y="1995988"/>
            <a:ext cx="19295" cy="38909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3"/>
          </p:cNvCxnSpPr>
          <p:nvPr/>
        </p:nvCxnSpPr>
        <p:spPr>
          <a:xfrm>
            <a:off x="1099225" y="2933560"/>
            <a:ext cx="5549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0" idx="1"/>
          </p:cNvCxnSpPr>
          <p:nvPr/>
        </p:nvCxnSpPr>
        <p:spPr>
          <a:xfrm>
            <a:off x="1654194" y="1995988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1"/>
          </p:cNvCxnSpPr>
          <p:nvPr/>
        </p:nvCxnSpPr>
        <p:spPr>
          <a:xfrm>
            <a:off x="1654194" y="2560035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8" idx="1"/>
          </p:cNvCxnSpPr>
          <p:nvPr/>
        </p:nvCxnSpPr>
        <p:spPr>
          <a:xfrm>
            <a:off x="1654194" y="3076553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1"/>
          </p:cNvCxnSpPr>
          <p:nvPr/>
        </p:nvCxnSpPr>
        <p:spPr>
          <a:xfrm>
            <a:off x="1654194" y="3572955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54194" y="4057851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5" idx="1"/>
          </p:cNvCxnSpPr>
          <p:nvPr/>
        </p:nvCxnSpPr>
        <p:spPr>
          <a:xfrm>
            <a:off x="2320702" y="1995988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55"/>
          <p:cNvCxnSpPr>
            <a:stCxn id="9" idx="3"/>
            <a:endCxn id="5" idx="1"/>
          </p:cNvCxnSpPr>
          <p:nvPr/>
        </p:nvCxnSpPr>
        <p:spPr>
          <a:xfrm flipV="1">
            <a:off x="3056914" y="2518606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55"/>
          <p:cNvCxnSpPr>
            <a:stCxn id="8" idx="3"/>
            <a:endCxn id="5" idx="1"/>
          </p:cNvCxnSpPr>
          <p:nvPr/>
        </p:nvCxnSpPr>
        <p:spPr>
          <a:xfrm flipV="1">
            <a:off x="3810164" y="2518606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5"/>
          <p:cNvCxnSpPr>
            <a:stCxn id="7" idx="3"/>
            <a:endCxn id="5" idx="1"/>
          </p:cNvCxnSpPr>
          <p:nvPr/>
        </p:nvCxnSpPr>
        <p:spPr>
          <a:xfrm flipV="1">
            <a:off x="4650023" y="2518606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55"/>
          <p:cNvCxnSpPr>
            <a:stCxn id="6" idx="3"/>
            <a:endCxn id="5" idx="1"/>
          </p:cNvCxnSpPr>
          <p:nvPr/>
        </p:nvCxnSpPr>
        <p:spPr>
          <a:xfrm flipV="1">
            <a:off x="5538565" y="2518606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258110" y="2294392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36" name="Straight Arrow Connector 35"/>
          <p:cNvCxnSpPr>
            <a:stCxn id="5" idx="3"/>
            <a:endCxn id="35" idx="1"/>
          </p:cNvCxnSpPr>
          <p:nvPr/>
        </p:nvCxnSpPr>
        <p:spPr>
          <a:xfrm>
            <a:off x="7140984" y="2518606"/>
            <a:ext cx="1117126" cy="5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320702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urved Connector 37"/>
          <p:cNvCxnSpPr/>
          <p:nvPr/>
        </p:nvCxnSpPr>
        <p:spPr>
          <a:xfrm>
            <a:off x="2378913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Rectangle 47"/>
          <p:cNvSpPr/>
          <p:nvPr/>
        </p:nvSpPr>
        <p:spPr>
          <a:xfrm>
            <a:off x="4205510" y="535927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urved Connector 37"/>
          <p:cNvCxnSpPr/>
          <p:nvPr/>
        </p:nvCxnSpPr>
        <p:spPr>
          <a:xfrm>
            <a:off x="4263721" y="600798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6718527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urved Connector 37"/>
          <p:cNvCxnSpPr/>
          <p:nvPr/>
        </p:nvCxnSpPr>
        <p:spPr>
          <a:xfrm>
            <a:off x="6776738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3" name="Curved Connector 37"/>
          <p:cNvCxnSpPr/>
          <p:nvPr/>
        </p:nvCxnSpPr>
        <p:spPr>
          <a:xfrm>
            <a:off x="6776738" y="4831728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Curved Connector 37"/>
          <p:cNvCxnSpPr/>
          <p:nvPr/>
        </p:nvCxnSpPr>
        <p:spPr>
          <a:xfrm>
            <a:off x="6776738" y="5102634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5" name="Curved Connector 54"/>
          <p:cNvCxnSpPr/>
          <p:nvPr/>
        </p:nvCxnSpPr>
        <p:spPr>
          <a:xfrm rot="16200000" flipH="1">
            <a:off x="6520785" y="478944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6" name="Rectangle 55"/>
          <p:cNvSpPr/>
          <p:nvPr/>
        </p:nvSpPr>
        <p:spPr>
          <a:xfrm>
            <a:off x="8250072" y="4602492"/>
            <a:ext cx="411070" cy="4584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57" name="Straight Arrow Connector 56"/>
          <p:cNvCxnSpPr>
            <a:stCxn id="51" idx="3"/>
            <a:endCxn id="56" idx="1"/>
          </p:cNvCxnSpPr>
          <p:nvPr/>
        </p:nvCxnSpPr>
        <p:spPr>
          <a:xfrm>
            <a:off x="7142027" y="4825860"/>
            <a:ext cx="1108045" cy="5868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5"/>
          <p:cNvCxnSpPr>
            <a:stCxn id="48" idx="3"/>
            <a:endCxn id="51" idx="1"/>
          </p:cNvCxnSpPr>
          <p:nvPr/>
        </p:nvCxnSpPr>
        <p:spPr>
          <a:xfrm flipV="1">
            <a:off x="4629010" y="4825860"/>
            <a:ext cx="2089517" cy="9130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5"/>
          <p:cNvCxnSpPr>
            <a:stCxn id="46" idx="3"/>
            <a:endCxn id="51" idx="1"/>
          </p:cNvCxnSpPr>
          <p:nvPr/>
        </p:nvCxnSpPr>
        <p:spPr>
          <a:xfrm flipV="1">
            <a:off x="3704657" y="4825860"/>
            <a:ext cx="3013870" cy="4501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5"/>
          <p:cNvCxnSpPr>
            <a:stCxn id="37" idx="3"/>
            <a:endCxn id="51" idx="1"/>
          </p:cNvCxnSpPr>
          <p:nvPr/>
        </p:nvCxnSpPr>
        <p:spPr>
          <a:xfrm>
            <a:off x="2744202" y="4825860"/>
            <a:ext cx="39743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81157" y="489633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Arrow Connector 68"/>
          <p:cNvCxnSpPr>
            <a:stCxn id="10" idx="3"/>
            <a:endCxn id="51" idx="1"/>
          </p:cNvCxnSpPr>
          <p:nvPr/>
        </p:nvCxnSpPr>
        <p:spPr>
          <a:xfrm>
            <a:off x="2320702" y="1995988"/>
            <a:ext cx="4397825" cy="2829872"/>
          </a:xfrm>
          <a:prstGeom prst="curvedConnector3">
            <a:avLst>
              <a:gd name="adj1" fmla="val 829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115065" y="34981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226523" y="319328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386664" y="269688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33414" y="218036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/>
          <p:cNvSpPr/>
          <p:nvPr/>
        </p:nvSpPr>
        <p:spPr>
          <a:xfrm>
            <a:off x="2685511" y="2520224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283939" y="3295091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8" name="Curved Connector 17"/>
          <p:cNvCxnSpPr/>
          <p:nvPr/>
        </p:nvCxnSpPr>
        <p:spPr>
          <a:xfrm rot="5400000">
            <a:off x="5190179" y="387013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Freeform 18"/>
          <p:cNvSpPr/>
          <p:nvPr/>
        </p:nvSpPr>
        <p:spPr>
          <a:xfrm flipV="1">
            <a:off x="3529720" y="300445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72" name="Straight Arrow Connector 55"/>
          <p:cNvCxnSpPr>
            <a:endCxn id="37" idx="1"/>
          </p:cNvCxnSpPr>
          <p:nvPr/>
        </p:nvCxnSpPr>
        <p:spPr>
          <a:xfrm flipV="1">
            <a:off x="1654194" y="4825860"/>
            <a:ext cx="666508" cy="58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5"/>
          <p:cNvCxnSpPr>
            <a:endCxn id="46" idx="1"/>
          </p:cNvCxnSpPr>
          <p:nvPr/>
        </p:nvCxnSpPr>
        <p:spPr>
          <a:xfrm>
            <a:off x="1634899" y="5275999"/>
            <a:ext cx="164625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37"/>
          <p:cNvCxnSpPr/>
          <p:nvPr/>
        </p:nvCxnSpPr>
        <p:spPr>
          <a:xfrm>
            <a:off x="3339368" y="527599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Straight Arrow Connector 55"/>
          <p:cNvCxnSpPr>
            <a:endCxn id="48" idx="1"/>
          </p:cNvCxnSpPr>
          <p:nvPr/>
        </p:nvCxnSpPr>
        <p:spPr>
          <a:xfrm>
            <a:off x="1634899" y="5738945"/>
            <a:ext cx="25706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60317" y="5286335"/>
            <a:ext cx="109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4" name="TextBox 93"/>
          <p:cNvSpPr txBox="1"/>
          <p:nvPr/>
        </p:nvSpPr>
        <p:spPr>
          <a:xfrm>
            <a:off x="6498959" y="3015005"/>
            <a:ext cx="10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4528565" y="4509918"/>
            <a:ext cx="115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6" name="TextBox 95"/>
          <p:cNvSpPr txBox="1"/>
          <p:nvPr/>
        </p:nvSpPr>
        <p:spPr>
          <a:xfrm>
            <a:off x="4520073" y="1934834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156317" y="6418693"/>
            <a:ext cx="25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(w * h) pixels * bit-depth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15065" y="6418693"/>
            <a:ext cx="159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Feature vector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128079" y="6418693"/>
            <a:ext cx="65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char</a:t>
            </a:r>
          </a:p>
        </p:txBody>
      </p:sp>
      <p:cxnSp>
        <p:nvCxnSpPr>
          <p:cNvPr id="58" name="Straight Arrow Connector 57"/>
          <p:cNvCxnSpPr>
            <a:stCxn id="45" idx="3"/>
            <a:endCxn id="68" idx="1"/>
          </p:cNvCxnSpPr>
          <p:nvPr/>
        </p:nvCxnSpPr>
        <p:spPr>
          <a:xfrm>
            <a:off x="2699927" y="6603359"/>
            <a:ext cx="24151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8" idx="3"/>
            <a:endCxn id="70" idx="1"/>
          </p:cNvCxnSpPr>
          <p:nvPr/>
        </p:nvCxnSpPr>
        <p:spPr>
          <a:xfrm>
            <a:off x="6712803" y="6603359"/>
            <a:ext cx="14152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05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911"/>
    </mc:Choice>
    <mc:Fallback>
      <p:transition xmlns:p14="http://schemas.microsoft.com/office/powerpoint/2010/main" spd="slow" advTm="16691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Tesseract</a:t>
            </a:r>
            <a:r>
              <a:rPr lang="en-GB" dirty="0" smtClean="0"/>
              <a:t> OCR Library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15810" y="6400935"/>
            <a:ext cx="4057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" y="3337110"/>
            <a:ext cx="2749883" cy="3263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15810" y="1600200"/>
            <a:ext cx="607098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Free, open-source software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Developed by HP Labs 1985-1995</a:t>
            </a:r>
          </a:p>
          <a:p>
            <a:pPr marL="0" indent="0">
              <a:buNone/>
            </a:pPr>
            <a:r>
              <a:rPr lang="en-GB" sz="2400" dirty="0"/>
              <a:t>Now sponsored by Google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C++</a:t>
            </a:r>
          </a:p>
          <a:p>
            <a:r>
              <a:rPr lang="en-GB" sz="2400" dirty="0"/>
              <a:t>Windows, Mac, Linux, Android, </a:t>
            </a:r>
            <a:r>
              <a:rPr lang="en-GB" sz="2400" dirty="0" err="1" smtClean="0"/>
              <a:t>iOS</a:t>
            </a:r>
            <a:endParaRPr lang="en-GB" sz="2400" dirty="0" smtClean="0"/>
          </a:p>
          <a:p>
            <a:r>
              <a:rPr lang="en-GB" sz="2400" dirty="0" smtClean="0"/>
              <a:t>Wrappers for .NET, Python, …</a:t>
            </a:r>
            <a:endParaRPr lang="en-GB" sz="2400" dirty="0"/>
          </a:p>
          <a:p>
            <a:r>
              <a:rPr lang="en-GB" sz="2400" dirty="0"/>
              <a:t>Apache License 2.0</a:t>
            </a:r>
          </a:p>
          <a:p>
            <a:r>
              <a:rPr lang="en-GB" sz="2400" dirty="0">
                <a:hlinkClick r:id="rId5"/>
              </a:rPr>
              <a:t>http://code.google.com/p/tesseract-ocr/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74776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01"/>
    </mc:Choice>
    <mc:Fallback>
      <p:transition xmlns:p14="http://schemas.microsoft.com/office/powerpoint/2010/main" spd="slow" advTm="305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3297" y="3319756"/>
            <a:ext cx="5469427" cy="477844"/>
          </a:xfrm>
          <a:prstGeom prst="rect">
            <a:avLst/>
          </a:prstGeom>
          <a:solidFill>
            <a:srgbClr val="FEFA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OCR - Magic Happens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'''Perform OCR on the image.'''</a:t>
            </a:r>
            <a:endParaRPr lang="en-GB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800" dirty="0" err="1" smtClean="0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800" dirty="0" smtClean="0">
                <a:solidFill>
                  <a:srgbClr val="610531"/>
                </a:solidFill>
                <a:latin typeface="Monaco"/>
              </a:rPr>
              <a:t>’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8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 smtClean="0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28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()</a:t>
            </a:r>
            <a:endParaRPr lang="en-US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 utf8_text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287" y="6442501"/>
            <a:ext cx="895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6" name="Picture 5" descr="books 7 OCR reg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2" b="68046"/>
          <a:stretch/>
        </p:blipFill>
        <p:spPr>
          <a:xfrm>
            <a:off x="189287" y="4176574"/>
            <a:ext cx="4400896" cy="96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/>
          <p:cNvCxnSpPr>
            <a:stCxn id="6" idx="2"/>
            <a:endCxn id="5" idx="1"/>
          </p:cNvCxnSpPr>
          <p:nvPr/>
        </p:nvCxnSpPr>
        <p:spPr>
          <a:xfrm rot="16200000" flipH="1">
            <a:off x="2373423" y="5161842"/>
            <a:ext cx="820670" cy="78804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77781" y="5273702"/>
            <a:ext cx="5727324" cy="138499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dirty="0"/>
              <a:t>SUNDAY</a:t>
            </a:r>
          </a:p>
          <a:p>
            <a:endParaRPr lang="en-GB" sz="1400" dirty="0"/>
          </a:p>
          <a:p>
            <a:r>
              <a:rPr lang="en-GB" sz="1400" dirty="0"/>
              <a:t>Bug is going to accept Michael‘s offer. This is out of character, given that</a:t>
            </a:r>
          </a:p>
          <a:p>
            <a:r>
              <a:rPr lang="en-GB" sz="1400" dirty="0"/>
              <a:t>Bug worships Bill and the corporate culture of Microsoft so much. But he</a:t>
            </a:r>
          </a:p>
          <a:p>
            <a:r>
              <a:rPr lang="en-GB" sz="1400" dirty="0"/>
              <a:t>seems quite jolly and decisive about the move. I think the fact he was slated</a:t>
            </a:r>
          </a:p>
          <a:p>
            <a:r>
              <a:rPr lang="en-GB" sz="1400" dirty="0"/>
              <a:t>for transfer to the Converter Group in Building Seventeen, a </a:t>
            </a:r>
            <a:r>
              <a:rPr lang="en-GB" sz="1400" dirty="0" smtClean="0"/>
              <a:t>notoriously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2704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52"/>
    </mc:Choice>
    <mc:Fallback>
      <p:transition xmlns:p14="http://schemas.microsoft.com/office/powerpoint/2010/main" spd="slow" advTm="8245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Application: Feature Extraction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940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13"/>
    </mc:Choice>
    <mc:Fallback>
      <p:transition xmlns:p14="http://schemas.microsoft.com/office/powerpoint/2010/main" spd="slow" advTm="2111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Pipeline</a:t>
            </a:r>
            <a:endParaRPr lang="en-GB" dirty="0"/>
          </a:p>
        </p:txBody>
      </p:sp>
      <p:pic>
        <p:nvPicPr>
          <p:cNvPr id="6" name="Picture 5" descr="car_VX591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1" y="1232824"/>
            <a:ext cx="1834614" cy="2446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4095509" y="1692356"/>
            <a:ext cx="1468444" cy="1957925"/>
            <a:chOff x="5340774" y="1583205"/>
            <a:chExt cx="1468444" cy="1957925"/>
          </a:xfrm>
        </p:grpSpPr>
        <p:pic>
          <p:nvPicPr>
            <p:cNvPr id="7" name="Picture 6" descr="car_VX5913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774" y="1583205"/>
              <a:ext cx="1468444" cy="1957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5910696" y="2531171"/>
              <a:ext cx="435062" cy="101071"/>
            </a:xfrm>
            <a:prstGeom prst="rect">
              <a:avLst/>
            </a:prstGeom>
            <a:noFill/>
            <a:ln w="38100" cmpd="sng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10" descr="car_VX5913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2" t="48099" r="30953" b="46170"/>
          <a:stretch/>
        </p:blipFill>
        <p:spPr>
          <a:xfrm>
            <a:off x="6519117" y="2741393"/>
            <a:ext cx="1694719" cy="405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797657" y="4143876"/>
            <a:ext cx="1137639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VX 59 134</a:t>
            </a:r>
            <a:endParaRPr lang="en-GB" b="1" dirty="0"/>
          </a:p>
        </p:txBody>
      </p: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2237805" y="2455900"/>
            <a:ext cx="1857704" cy="215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5181822" y="2741393"/>
            <a:ext cx="1337295" cy="202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>
            <a:off x="7366477" y="3146634"/>
            <a:ext cx="0" cy="944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29351" y="2139049"/>
            <a:ext cx="111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Find Plate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7492254" y="3465615"/>
            <a:ext cx="11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Read Plate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6519117" y="5256310"/>
            <a:ext cx="1694719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Look up plate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12" idx="2"/>
            <a:endCxn id="22" idx="0"/>
          </p:cNvCxnSpPr>
          <p:nvPr/>
        </p:nvCxnSpPr>
        <p:spPr>
          <a:xfrm>
            <a:off x="7366477" y="4513208"/>
            <a:ext cx="0" cy="743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690" y="4240647"/>
            <a:ext cx="4691195" cy="2031325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Danish Police (2013)</a:t>
            </a:r>
          </a:p>
          <a:p>
            <a:r>
              <a:rPr lang="en-GB" dirty="0" smtClean="0"/>
              <a:t>400,000 “wanted” plates in Denmark</a:t>
            </a:r>
          </a:p>
          <a:p>
            <a:r>
              <a:rPr lang="en-GB" dirty="0" smtClean="0"/>
              <a:t>Automatic scanning and lookup from police cars</a:t>
            </a:r>
          </a:p>
          <a:p>
            <a:endParaRPr lang="en-GB" dirty="0" smtClean="0"/>
          </a:p>
          <a:p>
            <a:r>
              <a:rPr lang="en-GB" dirty="0" smtClean="0"/>
              <a:t>Vision pilot project: 20 million DKK (22 M NOK)</a:t>
            </a:r>
            <a:endParaRPr lang="en-GB" dirty="0"/>
          </a:p>
          <a:p>
            <a:endParaRPr lang="en-GB" dirty="0" smtClean="0"/>
          </a:p>
          <a:p>
            <a:r>
              <a:rPr lang="en-GB" dirty="0"/>
              <a:t>(</a:t>
            </a:r>
            <a:r>
              <a:rPr lang="en-GB" dirty="0" smtClean="0"/>
              <a:t>Norway already has this)</a:t>
            </a:r>
          </a:p>
        </p:txBody>
      </p:sp>
    </p:spTree>
    <p:extLst>
      <p:ext uri="{BB962C8B-B14F-4D97-AF65-F5344CB8AC3E}">
        <p14:creationId xmlns:p14="http://schemas.microsoft.com/office/powerpoint/2010/main" val="401481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308"/>
    </mc:Choice>
    <mc:Fallback>
      <p:transition xmlns:p14="http://schemas.microsoft.com/office/powerpoint/2010/main" spd="slow" advTm="603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Find rectangles in multiple representations</a:t>
            </a:r>
          </a:p>
          <a:p>
            <a:pPr lvl="1"/>
            <a:r>
              <a:rPr lang="en-GB" sz="2400" dirty="0" smtClean="0"/>
              <a:t>Find edges at various </a:t>
            </a:r>
            <a:r>
              <a:rPr lang="en-GB" sz="2400" dirty="0" err="1" smtClean="0"/>
              <a:t>grayscale</a:t>
            </a:r>
            <a:r>
              <a:rPr lang="en-GB" sz="2400" dirty="0" smtClean="0"/>
              <a:t> levels (threshold to B/W)</a:t>
            </a:r>
          </a:p>
          <a:p>
            <a:pPr lvl="1"/>
            <a:r>
              <a:rPr lang="en-GB" sz="2400" dirty="0" smtClean="0"/>
              <a:t>Detect edges, extract rectangles as before</a:t>
            </a:r>
          </a:p>
          <a:p>
            <a:pPr lvl="1"/>
            <a:r>
              <a:rPr lang="en-GB" sz="2400" dirty="0" smtClean="0"/>
              <a:t>Plates have (approximately) 5:1 proportions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4" name="Picture 3" descr="cars Contours AC467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8" y="3613893"/>
            <a:ext cx="2230949" cy="2974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Candidate plates AC467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51" y="4350574"/>
            <a:ext cx="2495393" cy="99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4123854" y="46029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34388" y="3774482"/>
            <a:ext cx="385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Two candidate plate regions found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3314541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15"/>
    </mc:Choice>
    <mc:Fallback>
      <p:transition xmlns:p14="http://schemas.microsoft.com/office/powerpoint/2010/main" spd="slow" advTm="631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Transform perspective to “head on”</a:t>
            </a:r>
          </a:p>
          <a:p>
            <a:r>
              <a:rPr lang="en-GB" sz="2000" dirty="0" smtClean="0"/>
              <a:t>Filter plate to different representations</a:t>
            </a:r>
          </a:p>
          <a:p>
            <a:pPr lvl="1"/>
            <a:r>
              <a:rPr lang="en-GB" sz="1800" dirty="0" smtClean="0"/>
              <a:t>Adaptive threshold</a:t>
            </a:r>
          </a:p>
          <a:p>
            <a:pPr lvl="1"/>
            <a:r>
              <a:rPr lang="en-GB" sz="1800" dirty="0" smtClean="0"/>
              <a:t>Manually threshold at middle </a:t>
            </a:r>
            <a:r>
              <a:rPr lang="en-GB" sz="1800" dirty="0" err="1" smtClean="0"/>
              <a:t>gray</a:t>
            </a:r>
            <a:endParaRPr lang="en-GB" sz="1800" dirty="0" smtClean="0"/>
          </a:p>
          <a:p>
            <a:pPr lvl="1"/>
            <a:r>
              <a:rPr lang="en-GB" sz="1800" dirty="0" smtClean="0"/>
              <a:t>Black</a:t>
            </a:r>
            <a:r>
              <a:rPr lang="en-GB" sz="1800" dirty="0"/>
              <a:t>/white with optimal threshold (“OTSU”</a:t>
            </a:r>
            <a:r>
              <a:rPr lang="en-GB" sz="1800" dirty="0" smtClean="0"/>
              <a:t>)</a:t>
            </a:r>
          </a:p>
          <a:p>
            <a:pPr lvl="1"/>
            <a:r>
              <a:rPr lang="en-GB" sz="1800" dirty="0" smtClean="0"/>
              <a:t>Erode/dilate letters</a:t>
            </a:r>
          </a:p>
          <a:p>
            <a:r>
              <a:rPr lang="en-GB" sz="2000" dirty="0" smtClean="0"/>
              <a:t>OCR all</a:t>
            </a:r>
          </a:p>
          <a:p>
            <a:r>
              <a:rPr lang="en-GB" sz="2000" dirty="0" smtClean="0"/>
              <a:t>Match OCR texts to “2 letters, 5 digits”</a:t>
            </a:r>
          </a:p>
          <a:p>
            <a:r>
              <a:rPr lang="en-GB" sz="2000" dirty="0" smtClean="0"/>
              <a:t>Select most frequently matched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8" name="Picture 7" descr="cars AC46749 Candidate Pl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25" y="5572070"/>
            <a:ext cx="2176078" cy="87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cars AC46749 Match Plates matches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26" y="1385527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/>
          <p:cNvCxnSpPr/>
          <p:nvPr/>
        </p:nvCxnSpPr>
        <p:spPr>
          <a:xfrm>
            <a:off x="4175112" y="5839702"/>
            <a:ext cx="1985367" cy="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04225" y="3646747"/>
            <a:ext cx="4256254" cy="1416370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7421" y="3565346"/>
            <a:ext cx="2953058" cy="700045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080303" y="2035016"/>
            <a:ext cx="2080176" cy="488402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6807" y="3337424"/>
            <a:ext cx="673672" cy="146521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655852" y="2751340"/>
            <a:ext cx="1504627" cy="125718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03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12"/>
    </mc:Choice>
    <mc:Fallback>
      <p:transition xmlns:p14="http://schemas.microsoft.com/office/powerpoint/2010/main" spd="slow" advTm="617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Plate Filtering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030" y="1224772"/>
            <a:ext cx="7972680" cy="4431983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match_plates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(title,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'''Returns a list of the possible matches for the plate.'''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r>
              <a:rPr lang="de-DE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de-DE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de-DE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cp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Filter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to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different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representations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n+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</a:t>
            </a:r>
            <a:endParaRPr lang="fi-FI" sz="1100" dirty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gray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cv2.cvtColor(cp, cv2.COLOR_BGR2GRAY)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adaptive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adaptiveThreshold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cv2.ADAPTIVE_THRESH_MEAN_C,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  cv2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.THRESH_BINARY,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11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cv2.threshold(gray,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 + cv2.THRESH_OTSU)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black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parts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(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and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noise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dilated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dilate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(th_otsu,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=(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thicken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erode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None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cp,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adaptive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th_otsu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dilated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fi-FI" sz="1100" b="1" dirty="0" err="1">
                <a:solidFill>
                  <a:srgbClr val="291B65"/>
                </a:solidFill>
                <a:latin typeface="Monaco"/>
              </a:rPr>
              <a:t>map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(ocr_plate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)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PLOT_MATCHES: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</a:t>
            </a:r>
            <a:r>
              <a:rPr lang="fi-FI" sz="1100" dirty="0" err="1" smtClean="0">
                <a:solidFill>
                  <a:prstClr val="black"/>
                </a:solidFill>
                <a:latin typeface="Courier"/>
              </a:rPr>
              <a:t>plot_image_variants_and_matches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(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"%s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matches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%d"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% (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title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n)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+= 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return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matches</a:t>
            </a:r>
            <a:endParaRPr lang="en-GB" sz="1100" dirty="0"/>
          </a:p>
        </p:txBody>
      </p:sp>
      <p:pic>
        <p:nvPicPr>
          <p:cNvPr id="4" name="Picture 3" descr="cars AC46749 Match Plates matches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05" y="3426165"/>
            <a:ext cx="1762830" cy="320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858072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1"/>
    </mc:Choice>
    <mc:Fallback>
      <p:transition xmlns:p14="http://schemas.microsoft.com/office/powerpoint/2010/main" spd="slow" advTm="1700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032000"/>
            <a:ext cx="2794000" cy="279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0" y="4805420"/>
            <a:ext cx="279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http://</a:t>
            </a:r>
            <a:r>
              <a:rPr lang="en-GB" sz="1400" i="1" dirty="0" err="1"/>
              <a:t>en.m.wikipedia.org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46889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42"/>
    </mc:Choice>
    <mc:Fallback>
      <p:transition xmlns:p14="http://schemas.microsoft.com/office/powerpoint/2010/main" spd="slow" advTm="151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557277"/>
            <a:ext cx="8139418" cy="4893646"/>
          </a:xfrm>
          <a:prstGeom prst="rect">
            <a:avLst/>
          </a:prstGeom>
          <a:solidFill>
            <a:srgbClr val="FEFAC9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Text recognition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 err="1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tr.clear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Turn off OCR word dictionaries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load_system_dawg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load_freq_dawg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'-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psm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"7"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treat image as single line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tessedit_char_whitelist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"ABCDEFGHIJKLMNOPQRSTUVWXYZ0123456789"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unicode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(utf8_text)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 err="1">
                <a:solidFill>
                  <a:srgbClr val="0000FD"/>
                </a:solidFill>
                <a:latin typeface="Monaco"/>
              </a:rPr>
              <a:t>ocr_plate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ocr_text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match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re.search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(r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"[A-Z][A-Z] *\d{2} *\d{3}"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text)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None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match: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match.group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 err="1">
                <a:solidFill>
                  <a:srgbClr val="8D0015"/>
                </a:solidFill>
                <a:latin typeface="Monaco"/>
              </a:rPr>
              <a:t>Canonicalize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 to no spacing</a:t>
            </a:r>
          </a:p>
          <a:p>
            <a:r>
              <a:rPr lang="fr-FR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r-FR" sz="1200" dirty="0" err="1">
                <a:solidFill>
                  <a:prstClr val="black"/>
                </a:solidFill>
                <a:latin typeface="Monaco"/>
              </a:rPr>
              <a:t>result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r-FR" sz="1200" dirty="0" err="1">
                <a:solidFill>
                  <a:prstClr val="black"/>
                </a:solidFill>
                <a:latin typeface="Courier"/>
              </a:rPr>
              <a:t>result.replace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fr-FR" sz="1200" dirty="0">
                <a:solidFill>
                  <a:srgbClr val="610531"/>
                </a:solidFill>
                <a:latin typeface="Monaco"/>
              </a:rPr>
              <a:t>' '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r-FR" sz="1200" dirty="0" smtClean="0">
                <a:solidFill>
                  <a:srgbClr val="610531"/>
                </a:solidFill>
                <a:latin typeface="Monaco"/>
              </a:rPr>
              <a:t>'’</a:t>
            </a:r>
            <a:r>
              <a:rPr lang="fr-FR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result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48875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56"/>
    </mc:Choice>
    <mc:Fallback>
      <p:transition xmlns:p14="http://schemas.microsoft.com/office/powerpoint/2010/main" spd="slow" advTm="3765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rs AC46749 Candidate Pl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4" y="1449719"/>
            <a:ext cx="2176078" cy="87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ars Contours AC467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" y="2525673"/>
            <a:ext cx="2998543" cy="399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 Plate Recognition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11" name="Picture 10" descr="cars AC46749 Match Plates matches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61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cars AC46749 Match Plates matches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43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2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32"/>
    </mc:Choice>
    <mc:Fallback>
      <p:transition xmlns:p14="http://schemas.microsoft.com/office/powerpoint/2010/main" spd="slow" advTm="2483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 Plate Recognition</a:t>
            </a:r>
            <a:endParaRPr lang="en-GB" dirty="0"/>
          </a:p>
        </p:txBody>
      </p:sp>
      <p:pic>
        <p:nvPicPr>
          <p:cNvPr id="4" name="Picture 3" descr="cars AK62419 Contou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" y="2525674"/>
            <a:ext cx="2998543" cy="399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ars AK62419 Candidate Plat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0" y="1417638"/>
            <a:ext cx="2256282" cy="90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ars AK62419 Match Plates matches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47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AK62419 Match Plates matches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88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366805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12"/>
    </mc:Choice>
    <mc:Fallback>
      <p:transition xmlns:p14="http://schemas.microsoft.com/office/powerpoint/2010/main" spd="slow" advTm="6101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#FAIL</a:t>
            </a:r>
            <a:endParaRPr lang="en-GB" dirty="0"/>
          </a:p>
        </p:txBody>
      </p:sp>
      <p:pic>
        <p:nvPicPr>
          <p:cNvPr id="3" name="Picture 2" descr="car_no_plat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18" y="1307878"/>
            <a:ext cx="4057680" cy="541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389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99"/>
    </mc:Choice>
    <mc:Fallback>
      <p:transition xmlns:p14="http://schemas.microsoft.com/office/powerpoint/2010/main" spd="slow" advTm="3599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112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35"/>
    </mc:Choice>
    <mc:Fallback>
      <p:transition xmlns:p14="http://schemas.microsoft.com/office/powerpoint/2010/main" spd="slow" advTm="2373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64" y="1271604"/>
            <a:ext cx="4026307" cy="536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280044" y="2122366"/>
            <a:ext cx="3061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urier"/>
                <a:cs typeface="Courier"/>
              </a:rPr>
              <a:t>Pizza time!</a:t>
            </a:r>
            <a:endParaRPr lang="en-GB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urier"/>
              <a:cs typeface="Courier"/>
            </a:endParaRPr>
          </a:p>
        </p:txBody>
      </p:sp>
      <p:cxnSp>
        <p:nvCxnSpPr>
          <p:cNvPr id="13" name="Straight Arrow Connector 12"/>
          <p:cNvCxnSpPr>
            <a:stCxn id="11" idx="1"/>
            <a:endCxn id="5" idx="3"/>
          </p:cNvCxnSpPr>
          <p:nvPr/>
        </p:nvCxnSpPr>
        <p:spPr>
          <a:xfrm flipH="1">
            <a:off x="3403682" y="2845641"/>
            <a:ext cx="1876362" cy="2603234"/>
          </a:xfrm>
          <a:prstGeom prst="straightConnector1">
            <a:avLst/>
          </a:prstGeom>
          <a:ln w="762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rbrs_00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63" y="3094604"/>
            <a:ext cx="3151737" cy="3419970"/>
          </a:xfrm>
          <a:prstGeom prst="rect">
            <a:avLst/>
          </a:prstGeom>
        </p:spPr>
      </p:pic>
      <p:sp>
        <p:nvSpPr>
          <p:cNvPr id="5" name="Trapezoid 4"/>
          <p:cNvSpPr/>
          <p:nvPr/>
        </p:nvSpPr>
        <p:spPr>
          <a:xfrm rot="21042760">
            <a:off x="1988914" y="5132252"/>
            <a:ext cx="1517954" cy="847728"/>
          </a:xfrm>
          <a:prstGeom prst="trapezoid">
            <a:avLst>
              <a:gd name="adj" fmla="val 22289"/>
            </a:avLst>
          </a:prstGeom>
          <a:solidFill>
            <a:srgbClr val="00FF00">
              <a:alpha val="24000"/>
            </a:srgbClr>
          </a:solidFill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0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24"/>
    </mc:Choice>
    <mc:Fallback>
      <p:transition xmlns:p14="http://schemas.microsoft.com/office/powerpoint/2010/main" spd="slow" advTm="3892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20 Questions…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Quadrilateral found?</a:t>
            </a:r>
          </a:p>
          <a:p>
            <a:pPr lvl="1"/>
            <a:r>
              <a:rPr lang="en-GB" dirty="0" smtClean="0"/>
              <a:t>Is it dominantly white?</a:t>
            </a:r>
          </a:p>
          <a:p>
            <a:pPr lvl="1"/>
            <a:r>
              <a:rPr lang="en-GB" dirty="0" smtClean="0"/>
              <a:t>Percentage of surface</a:t>
            </a:r>
          </a:p>
          <a:p>
            <a:pPr lvl="2"/>
            <a:r>
              <a:rPr lang="en-GB" dirty="0" smtClean="0"/>
              <a:t>Black</a:t>
            </a:r>
          </a:p>
          <a:p>
            <a:pPr lvl="2"/>
            <a:r>
              <a:rPr lang="en-GB" dirty="0" smtClean="0"/>
              <a:t>Orange</a:t>
            </a:r>
          </a:p>
          <a:p>
            <a:pPr lvl="2"/>
            <a:r>
              <a:rPr lang="en-GB" dirty="0" smtClean="0"/>
              <a:t>Grey</a:t>
            </a:r>
          </a:p>
          <a:p>
            <a:pPr lvl="1"/>
            <a:r>
              <a:rPr lang="en-GB" dirty="0"/>
              <a:t>Skin tones on edge of quad?</a:t>
            </a:r>
            <a:endParaRPr lang="en-GB" dirty="0" smtClean="0"/>
          </a:p>
          <a:p>
            <a:r>
              <a:rPr lang="en-GB" i="1" dirty="0" smtClean="0"/>
              <a:t>Is there a face shape?</a:t>
            </a:r>
          </a:p>
          <a:p>
            <a:r>
              <a:rPr lang="en-GB" i="1" dirty="0" smtClean="0"/>
              <a:t>Is face above and near quad?</a:t>
            </a:r>
          </a:p>
          <a:p>
            <a:r>
              <a:rPr lang="en-GB" dirty="0" smtClean="0"/>
              <a:t>…</a:t>
            </a:r>
          </a:p>
          <a:p>
            <a:pPr marL="0" indent="0">
              <a:buNone/>
            </a:pPr>
            <a:r>
              <a:rPr lang="en-GB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dirty="0">
                <a:sym typeface="Wingdings"/>
              </a:rPr>
              <a:t> </a:t>
            </a:r>
            <a:r>
              <a:rPr lang="en-GB" dirty="0" smtClean="0">
                <a:sym typeface="Wingdings"/>
              </a:rPr>
              <a:t>Probably a pizza box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7009">
            <a:off x="6254621" y="1721025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045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028"/>
    </mc:Choice>
    <mc:Fallback>
      <p:transition xmlns:p14="http://schemas.microsoft.com/office/powerpoint/2010/main" spd="slow" advTm="710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6441440" y="3830320"/>
            <a:ext cx="163576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2 - letters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133600" y="3830320"/>
            <a:ext cx="406400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1 - primitives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Revisited</a:t>
            </a:r>
            <a:endParaRPr lang="en-GB" dirty="0"/>
          </a:p>
        </p:txBody>
      </p:sp>
      <p:pic>
        <p:nvPicPr>
          <p:cNvPr id="5" name="Picture 4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1485583" y="1372827"/>
            <a:ext cx="4512490" cy="225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2354179"/>
            <a:ext cx="189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1920s</a:t>
            </a:r>
          </a:p>
          <a:p>
            <a:r>
              <a:rPr lang="en-GB" dirty="0" smtClean="0"/>
              <a:t>Template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pic>
        <p:nvPicPr>
          <p:cNvPr id="7" name="Picture 6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854123" y="4532002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70229" y="59479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581687" y="5643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741828" y="5146673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88578" y="463015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52366" y="40661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7004863" y="4882091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009024" y="4661988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5400000">
            <a:off x="7083240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Freeform 15"/>
          <p:cNvSpPr/>
          <p:nvPr/>
        </p:nvSpPr>
        <p:spPr>
          <a:xfrm flipV="1">
            <a:off x="7168172" y="4878193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6703115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Freeform 17"/>
          <p:cNvSpPr/>
          <p:nvPr/>
        </p:nvSpPr>
        <p:spPr>
          <a:xfrm>
            <a:off x="3040675" y="4970012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39103" y="5744879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0" name="Curved Connector 19"/>
          <p:cNvCxnSpPr/>
          <p:nvPr/>
        </p:nvCxnSpPr>
        <p:spPr>
          <a:xfrm rot="5400000">
            <a:off x="5545343" y="6319920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Freeform 20"/>
          <p:cNvSpPr/>
          <p:nvPr/>
        </p:nvSpPr>
        <p:spPr>
          <a:xfrm flipV="1">
            <a:off x="3884884" y="545424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6200000" flipH="1">
            <a:off x="2043794" y="444623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3" name="Picture 22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1115245" y="4946956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0" y="4926466"/>
            <a:ext cx="1115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</a:t>
            </a:r>
          </a:p>
          <a:p>
            <a:r>
              <a:rPr lang="en-GB" dirty="0" smtClean="0"/>
              <a:t>Shape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09358" y="4445776"/>
            <a:ext cx="0" cy="2150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3"/>
          </p:cNvCxnSpPr>
          <p:nvPr/>
        </p:nvCxnSpPr>
        <p:spPr>
          <a:xfrm>
            <a:off x="1757270" y="5383348"/>
            <a:ext cx="25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2" idx="1"/>
          </p:cNvCxnSpPr>
          <p:nvPr/>
        </p:nvCxnSpPr>
        <p:spPr>
          <a:xfrm>
            <a:off x="2009358" y="4445776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1" idx="1"/>
          </p:cNvCxnSpPr>
          <p:nvPr/>
        </p:nvCxnSpPr>
        <p:spPr>
          <a:xfrm>
            <a:off x="2009358" y="5009823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0" idx="1"/>
          </p:cNvCxnSpPr>
          <p:nvPr/>
        </p:nvCxnSpPr>
        <p:spPr>
          <a:xfrm>
            <a:off x="2009358" y="5526341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9" idx="1"/>
          </p:cNvCxnSpPr>
          <p:nvPr/>
        </p:nvCxnSpPr>
        <p:spPr>
          <a:xfrm>
            <a:off x="2009358" y="6022743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09358" y="6507639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2" idx="3"/>
            <a:endCxn id="7" idx="1"/>
          </p:cNvCxnSpPr>
          <p:nvPr/>
        </p:nvCxnSpPr>
        <p:spPr>
          <a:xfrm>
            <a:off x="2675866" y="4445776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5"/>
          <p:cNvCxnSpPr>
            <a:stCxn id="11" idx="3"/>
            <a:endCxn id="7" idx="1"/>
          </p:cNvCxnSpPr>
          <p:nvPr/>
        </p:nvCxnSpPr>
        <p:spPr>
          <a:xfrm flipV="1">
            <a:off x="3412078" y="4968394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55"/>
          <p:cNvCxnSpPr>
            <a:stCxn id="10" idx="3"/>
            <a:endCxn id="7" idx="1"/>
          </p:cNvCxnSpPr>
          <p:nvPr/>
        </p:nvCxnSpPr>
        <p:spPr>
          <a:xfrm flipV="1">
            <a:off x="4165328" y="4968394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5"/>
          <p:cNvCxnSpPr>
            <a:stCxn id="9" idx="3"/>
            <a:endCxn id="7" idx="1"/>
          </p:cNvCxnSpPr>
          <p:nvPr/>
        </p:nvCxnSpPr>
        <p:spPr>
          <a:xfrm flipV="1">
            <a:off x="5005187" y="4968394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5"/>
          <p:cNvCxnSpPr>
            <a:stCxn id="8" idx="3"/>
            <a:endCxn id="7" idx="1"/>
          </p:cNvCxnSpPr>
          <p:nvPr/>
        </p:nvCxnSpPr>
        <p:spPr>
          <a:xfrm flipV="1">
            <a:off x="5893729" y="4968394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275730" y="4741063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8" name="Straight Arrow Connector 77"/>
          <p:cNvCxnSpPr>
            <a:stCxn id="7" idx="3"/>
            <a:endCxn id="77" idx="1"/>
          </p:cNvCxnSpPr>
          <p:nvPr/>
        </p:nvCxnSpPr>
        <p:spPr>
          <a:xfrm>
            <a:off x="7496148" y="4968394"/>
            <a:ext cx="779582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17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89"/>
    </mc:Choice>
    <mc:Fallback>
      <p:transition xmlns:p14="http://schemas.microsoft.com/office/powerpoint/2010/main" spd="slow" advTm="4738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Known Object Detection</a:t>
            </a:r>
            <a:endParaRPr lang="en-GB" dirty="0"/>
          </a:p>
        </p:txBody>
      </p:sp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00" y="141595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64" y="2330005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3775">
            <a:off x="5074658" y="3608519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90" y="4576350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pic>
        <p:nvPicPr>
          <p:cNvPr id="9" name="Picture 8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32332">
            <a:off x="3773415" y="4967650"/>
            <a:ext cx="1356147" cy="136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7200000">
              <a:rot lat="3084000" lon="0" rev="18000000"/>
            </a:camera>
            <a:lightRig rig="threePt" dir="t"/>
          </a:scene3d>
        </p:spPr>
      </p:pic>
      <p:pic>
        <p:nvPicPr>
          <p:cNvPr id="11" name="Picture 10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78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711370" y="1674684"/>
            <a:ext cx="119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Position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818080" y="2477377"/>
            <a:ext cx="82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Scale</a:t>
            </a:r>
            <a:endParaRPr lang="en-GB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6606" y="5875929"/>
            <a:ext cx="162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Orientation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152425" y="4884647"/>
            <a:ext cx="2442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 smtClean="0"/>
              <a:t>Brightness /</a:t>
            </a:r>
          </a:p>
          <a:p>
            <a:pPr lvl="1"/>
            <a:r>
              <a:rPr lang="en-GB" sz="2400" dirty="0" smtClean="0"/>
              <a:t>illumination</a:t>
            </a:r>
            <a:endParaRPr lang="en-GB" sz="2400" dirty="0"/>
          </a:p>
        </p:txBody>
      </p:sp>
      <p:pic>
        <p:nvPicPr>
          <p:cNvPr id="16" name="Picture 15" descr="pizza_box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4" y="5695858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pizza_box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15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68"/>
    </mc:Choice>
    <mc:Fallback>
      <p:transition xmlns:p14="http://schemas.microsoft.com/office/powerpoint/2010/main" spd="slow" advTm="6506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apezoid 16"/>
          <p:cNvSpPr/>
          <p:nvPr/>
        </p:nvSpPr>
        <p:spPr>
          <a:xfrm>
            <a:off x="2393505" y="3970997"/>
            <a:ext cx="4423279" cy="2277484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Scale: Pyramid or Scale-Space</a:t>
            </a:r>
            <a:endParaRPr lang="en-GB" dirty="0"/>
          </a:p>
        </p:txBody>
      </p:sp>
      <p:sp>
        <p:nvSpPr>
          <p:cNvPr id="4" name="Trapezoid 3"/>
          <p:cNvSpPr/>
          <p:nvPr/>
        </p:nvSpPr>
        <p:spPr>
          <a:xfrm>
            <a:off x="3174513" y="3095042"/>
            <a:ext cx="2802871" cy="1445327"/>
          </a:xfrm>
          <a:prstGeom prst="trapezoid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605145" y="1591319"/>
            <a:ext cx="1605811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970137" y="1591319"/>
            <a:ext cx="1635008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97342" y="4925073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 M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097342" y="3629624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M</a:t>
            </a:r>
          </a:p>
        </p:txBody>
      </p:sp>
      <p:sp>
        <p:nvSpPr>
          <p:cNvPr id="12" name="Trapezoid 11"/>
          <p:cNvSpPr/>
          <p:nvPr/>
        </p:nvSpPr>
        <p:spPr>
          <a:xfrm>
            <a:off x="3735893" y="2564430"/>
            <a:ext cx="1726155" cy="826042"/>
          </a:xfrm>
          <a:prstGeom prst="trapezoid">
            <a:avLst>
              <a:gd name="adj" fmla="val 26091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386206" y="1591319"/>
            <a:ext cx="2218939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605145" y="1591319"/>
            <a:ext cx="2204340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97342" y="2792785"/>
            <a:ext cx="58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½ 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342" y="2293192"/>
            <a:ext cx="123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Pixels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i="1" dirty="0"/>
          </a:p>
        </p:txBody>
      </p:sp>
      <p:cxnSp>
        <p:nvCxnSpPr>
          <p:cNvPr id="9" name="Straight Arrow Connector 8"/>
          <p:cNvCxnSpPr>
            <a:stCxn id="13" idx="3"/>
            <a:endCxn id="12" idx="1"/>
          </p:cNvCxnSpPr>
          <p:nvPr/>
        </p:nvCxnSpPr>
        <p:spPr>
          <a:xfrm>
            <a:off x="1686528" y="2977451"/>
            <a:ext cx="21571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4" idx="1"/>
          </p:cNvCxnSpPr>
          <p:nvPr/>
        </p:nvCxnSpPr>
        <p:spPr>
          <a:xfrm>
            <a:off x="1648545" y="3814290"/>
            <a:ext cx="1706634" cy="3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7" idx="1"/>
          </p:cNvCxnSpPr>
          <p:nvPr/>
        </p:nvCxnSpPr>
        <p:spPr>
          <a:xfrm>
            <a:off x="1648545" y="5109739"/>
            <a:ext cx="10296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802" y="5855732"/>
            <a:ext cx="198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Half size = ¼ pixels</a:t>
            </a:r>
            <a:endParaRPr lang="en-GB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71073" y="5532565"/>
            <a:ext cx="207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“Cheap” to repeat at various scales</a:t>
            </a:r>
            <a:endParaRPr lang="en-GB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399" y="3970997"/>
            <a:ext cx="108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pizza_delivery_1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399" y="3095042"/>
            <a:ext cx="540000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pizza_delivery_1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8399" y="2564430"/>
            <a:ext cx="270000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05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895"/>
    </mc:Choice>
    <mc:Fallback>
      <p:transition xmlns:p14="http://schemas.microsoft.com/office/powerpoint/2010/main" spd="slow" advTm="10589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Fun!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462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88"/>
    </mc:Choice>
    <mc:Fallback>
      <p:transition xmlns:p14="http://schemas.microsoft.com/office/powerpoint/2010/main" spd="slow" advTm="323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3719967" y="1909024"/>
            <a:ext cx="5217658" cy="46373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HOG – </a:t>
            </a:r>
            <a:br>
              <a:rPr lang="en-GB" dirty="0" smtClean="0"/>
            </a:br>
            <a:r>
              <a:rPr lang="en-GB" dirty="0" smtClean="0"/>
              <a:t>Histogram of Oriented Gradients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92191" y="1909024"/>
            <a:ext cx="2886037" cy="2054484"/>
            <a:chOff x="4528133" y="2491593"/>
            <a:chExt cx="2886037" cy="2054484"/>
          </a:xfrm>
        </p:grpSpPr>
        <p:sp>
          <p:nvSpPr>
            <p:cNvPr id="7" name="Rectangle 6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H="1">
            <a:off x="1742929" y="3763111"/>
            <a:ext cx="36925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742929" y="3419855"/>
            <a:ext cx="378705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369659" y="2060514"/>
            <a:ext cx="751976" cy="88033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1742929" y="1645309"/>
            <a:ext cx="369252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484929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89690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253747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621720" y="2794130"/>
            <a:ext cx="284923" cy="32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067311" y="4594130"/>
            <a:ext cx="284923" cy="14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504634" y="5314130"/>
            <a:ext cx="284923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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941957" y="4234130"/>
            <a:ext cx="284923" cy="180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413164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850487" y="6034132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87810" y="6034131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725133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162456" y="6034129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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99079" y="2060514"/>
            <a:ext cx="86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</a:t>
            </a:r>
            <a:endParaRPr lang="en-GB" dirty="0"/>
          </a:p>
        </p:txBody>
      </p:sp>
      <p:cxnSp>
        <p:nvCxnSpPr>
          <p:cNvPr id="89" name="Straight Arrow Connector 88"/>
          <p:cNvCxnSpPr>
            <a:endCxn id="87" idx="2"/>
          </p:cNvCxnSpPr>
          <p:nvPr/>
        </p:nvCxnSpPr>
        <p:spPr>
          <a:xfrm flipV="1">
            <a:off x="4331631" y="2429846"/>
            <a:ext cx="0" cy="3719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231280" y="6034132"/>
            <a:ext cx="45389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529166" y="6149254"/>
            <a:ext cx="126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Orientation</a:t>
            </a:r>
            <a:endParaRPr lang="en-GB" dirty="0"/>
          </a:p>
        </p:txBody>
      </p:sp>
      <p:grpSp>
        <p:nvGrpSpPr>
          <p:cNvPr id="95" name="Group 94"/>
          <p:cNvGrpSpPr/>
          <p:nvPr/>
        </p:nvGrpSpPr>
        <p:grpSpPr>
          <a:xfrm>
            <a:off x="449990" y="4613759"/>
            <a:ext cx="2886037" cy="2054484"/>
            <a:chOff x="4528133" y="2491593"/>
            <a:chExt cx="2886037" cy="2054484"/>
          </a:xfrm>
        </p:grpSpPr>
        <p:sp>
          <p:nvSpPr>
            <p:cNvPr id="96" name="Rectangle 9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5910874" y="3099831"/>
            <a:ext cx="295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Upper left corner “signature”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9369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790"/>
    </mc:Choice>
    <mc:Fallback>
      <p:transition xmlns:p14="http://schemas.microsoft.com/office/powerpoint/2010/main" spd="slow" advTm="19079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HOG Example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359071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Images </a:t>
            </a:r>
            <a:r>
              <a:rPr lang="en-GB" i="1" dirty="0"/>
              <a:t>generated with </a:t>
            </a:r>
            <a:r>
              <a:rPr lang="en-GB" i="1" dirty="0" smtClean="0"/>
              <a:t>HOG visualizer at http</a:t>
            </a:r>
            <a:r>
              <a:rPr lang="en-GB" i="1" dirty="0"/>
              <a:t>://</a:t>
            </a:r>
            <a:r>
              <a:rPr lang="en-GB" i="1" dirty="0" err="1"/>
              <a:t>web.mit.edu</a:t>
            </a:r>
            <a:r>
              <a:rPr lang="en-GB" i="1" dirty="0"/>
              <a:t>/</a:t>
            </a:r>
            <a:r>
              <a:rPr lang="en-GB" i="1" dirty="0" err="1"/>
              <a:t>vondrick</a:t>
            </a:r>
            <a:r>
              <a:rPr lang="en-GB" i="1" dirty="0"/>
              <a:t>/</a:t>
            </a:r>
            <a:r>
              <a:rPr lang="en-GB" i="1" dirty="0" err="1"/>
              <a:t>ihog</a:t>
            </a:r>
            <a:r>
              <a:rPr lang="en-GB" i="1" dirty="0"/>
              <a:t>/</a:t>
            </a:r>
            <a:r>
              <a:rPr lang="en-GB" i="1" dirty="0" err="1"/>
              <a:t>index.html</a:t>
            </a:r>
            <a:r>
              <a:rPr lang="en-GB" i="1" dirty="0"/>
              <a:t> </a:t>
            </a:r>
          </a:p>
        </p:txBody>
      </p:sp>
      <p:pic>
        <p:nvPicPr>
          <p:cNvPr id="4" name="Picture 3" descr="pizza_box_hog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8" y="3980471"/>
            <a:ext cx="1843659" cy="1858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_ho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95" y="1773279"/>
            <a:ext cx="4037490" cy="407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_hog_inve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59" y="3980471"/>
            <a:ext cx="1843659" cy="1858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5487" y="5838998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Input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192959" y="5838999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HOG reverse</a:t>
            </a:r>
            <a:endParaRPr lang="en-GB" i="1" dirty="0"/>
          </a:p>
        </p:txBody>
      </p:sp>
      <p:pic>
        <p:nvPicPr>
          <p:cNvPr id="9" name="Picture 8" descr="pizza_box_ho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t="27972" r="60801" b="57967"/>
          <a:stretch/>
        </p:blipFill>
        <p:spPr>
          <a:xfrm>
            <a:off x="4744333" y="1205943"/>
            <a:ext cx="4133528" cy="22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/>
          <p:cNvCxnSpPr/>
          <p:nvPr/>
        </p:nvCxnSpPr>
        <p:spPr>
          <a:xfrm flipV="1">
            <a:off x="3157513" y="1980361"/>
            <a:ext cx="2293167" cy="1089200"/>
          </a:xfrm>
          <a:prstGeom prst="straightConnector1">
            <a:avLst/>
          </a:prstGeom>
          <a:ln w="381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36295" y="5875883"/>
            <a:ext cx="403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HOG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612896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122"/>
    </mc:Choice>
    <mc:Fallback>
      <p:transition xmlns:p14="http://schemas.microsoft.com/office/powerpoint/2010/main" spd="slow" advTm="7312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28697" y="1965404"/>
            <a:ext cx="1320011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Reference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7443" y="1965404"/>
            <a:ext cx="2069898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4" idx="1"/>
          </p:cNvCxnSpPr>
          <p:nvPr/>
        </p:nvCxnSpPr>
        <p:spPr>
          <a:xfrm>
            <a:off x="1848708" y="2592088"/>
            <a:ext cx="418735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73291" y="1965404"/>
            <a:ext cx="1685334" cy="1253367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>
          <a:xfrm>
            <a:off x="4337341" y="2592088"/>
            <a:ext cx="63595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8696" y="4967324"/>
            <a:ext cx="1320011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“Scene”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67443" y="4967324"/>
            <a:ext cx="2069897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stCxn id="21" idx="3"/>
            <a:endCxn id="24" idx="1"/>
          </p:cNvCxnSpPr>
          <p:nvPr/>
        </p:nvCxnSpPr>
        <p:spPr>
          <a:xfrm>
            <a:off x="4337340" y="5594008"/>
            <a:ext cx="635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973291" y="4967325"/>
            <a:ext cx="1685335" cy="1253366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>
            <a:stCxn id="20" idx="3"/>
            <a:endCxn id="21" idx="1"/>
          </p:cNvCxnSpPr>
          <p:nvPr/>
        </p:nvCxnSpPr>
        <p:spPr>
          <a:xfrm>
            <a:off x="1848707" y="5594008"/>
            <a:ext cx="4187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141306" y="4967325"/>
            <a:ext cx="1741913" cy="125336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Match features and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58" name="Straight Arrow Connector 57"/>
          <p:cNvCxnSpPr>
            <a:stCxn id="24" idx="3"/>
            <a:endCxn id="40" idx="1"/>
          </p:cNvCxnSpPr>
          <p:nvPr/>
        </p:nvCxnSpPr>
        <p:spPr>
          <a:xfrm>
            <a:off x="6658626" y="5594008"/>
            <a:ext cx="482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0" idx="0"/>
            <a:endCxn id="8" idx="3"/>
          </p:cNvCxnSpPr>
          <p:nvPr/>
        </p:nvCxnSpPr>
        <p:spPr>
          <a:xfrm rot="16200000" flipV="1">
            <a:off x="6147826" y="3102888"/>
            <a:ext cx="2375237" cy="135363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8323" y="1580812"/>
            <a:ext cx="1273550" cy="5880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Train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88323" y="4660577"/>
            <a:ext cx="1273550" cy="5880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“Detect”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267443" y="3788162"/>
            <a:ext cx="206989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Detection</a:t>
            </a:r>
            <a:endParaRPr lang="en-GB" dirty="0"/>
          </a:p>
        </p:txBody>
      </p:sp>
      <p:cxnSp>
        <p:nvCxnSpPr>
          <p:cNvPr id="135" name="Straight Arrow Connector 134"/>
          <p:cNvCxnSpPr>
            <a:stCxn id="130" idx="3"/>
            <a:endCxn id="29" idx="1"/>
          </p:cNvCxnSpPr>
          <p:nvPr/>
        </p:nvCxnSpPr>
        <p:spPr>
          <a:xfrm>
            <a:off x="4337340" y="4111328"/>
            <a:ext cx="635950" cy="5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1306" y="3788162"/>
            <a:ext cx="174191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Recognition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973290" y="3788162"/>
            <a:ext cx="168533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Descriptors</a:t>
            </a:r>
            <a:endParaRPr lang="en-GB" dirty="0"/>
          </a:p>
        </p:txBody>
      </p:sp>
      <p:cxnSp>
        <p:nvCxnSpPr>
          <p:cNvPr id="33" name="Straight Arrow Connector 32"/>
          <p:cNvCxnSpPr>
            <a:stCxn id="29" idx="3"/>
            <a:endCxn id="23" idx="1"/>
          </p:cNvCxnSpPr>
          <p:nvPr/>
        </p:nvCxnSpPr>
        <p:spPr>
          <a:xfrm>
            <a:off x="6658625" y="4111328"/>
            <a:ext cx="4826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23151" y="1417638"/>
            <a:ext cx="10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e.g. </a:t>
            </a:r>
            <a:r>
              <a:rPr lang="en-GB" dirty="0" smtClean="0"/>
              <a:t>HOG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8004388" y="3034105"/>
            <a:ext cx="1049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measure</a:t>
            </a:r>
            <a:endParaRPr lang="en-GB" sz="1400" dirty="0"/>
          </a:p>
          <a:p>
            <a:r>
              <a:rPr lang="en-GB" sz="1400" i="1" dirty="0" smtClean="0"/>
              <a:t>“similarity”</a:t>
            </a:r>
          </a:p>
        </p:txBody>
      </p:sp>
    </p:spTree>
    <p:extLst>
      <p:ext uri="{BB962C8B-B14F-4D97-AF65-F5344CB8AC3E}">
        <p14:creationId xmlns:p14="http://schemas.microsoft.com/office/powerpoint/2010/main" val="2414956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75"/>
    </mc:Choice>
    <mc:Fallback>
      <p:transition xmlns:p14="http://schemas.microsoft.com/office/powerpoint/2010/main" spd="slow" advTm="5777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Feature Detection</a:t>
            </a:r>
            <a:br>
              <a:rPr lang="en-GB" dirty="0" smtClean="0"/>
            </a:br>
            <a:r>
              <a:rPr lang="en-GB" dirty="0" smtClean="0"/>
              <a:t>and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5" y="2837623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65" y="334689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cxnSp>
        <p:nvCxnSpPr>
          <p:cNvPr id="7" name="Straight Arrow Connector 6"/>
          <p:cNvCxnSpPr>
            <a:stCxn id="20" idx="6"/>
            <a:endCxn id="17" idx="2"/>
          </p:cNvCxnSpPr>
          <p:nvPr/>
        </p:nvCxnSpPr>
        <p:spPr>
          <a:xfrm>
            <a:off x="3041785" y="2910618"/>
            <a:ext cx="5133375" cy="65317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8" idx="6"/>
            <a:endCxn id="16" idx="2"/>
          </p:cNvCxnSpPr>
          <p:nvPr/>
        </p:nvCxnSpPr>
        <p:spPr>
          <a:xfrm>
            <a:off x="1359550" y="2837623"/>
            <a:ext cx="5420938" cy="44390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0" idx="6"/>
            <a:endCxn id="54" idx="2"/>
          </p:cNvCxnSpPr>
          <p:nvPr/>
        </p:nvCxnSpPr>
        <p:spPr>
          <a:xfrm>
            <a:off x="1254133" y="4580407"/>
            <a:ext cx="5336232" cy="22263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8" idx="6"/>
            <a:endCxn id="56" idx="2"/>
          </p:cNvCxnSpPr>
          <p:nvPr/>
        </p:nvCxnSpPr>
        <p:spPr>
          <a:xfrm>
            <a:off x="2988959" y="4555821"/>
            <a:ext cx="4914864" cy="729078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175160" y="336122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584585" y="270805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322989" y="337418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009088" y="3774791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2" idx="6"/>
            <a:endCxn id="13" idx="2"/>
          </p:cNvCxnSpPr>
          <p:nvPr/>
        </p:nvCxnSpPr>
        <p:spPr>
          <a:xfrm>
            <a:off x="1635006" y="3484089"/>
            <a:ext cx="5374082" cy="40060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780488" y="3078960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902350" y="2635058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7009088" y="3281525"/>
            <a:ext cx="1394672" cy="282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09088" y="3281525"/>
            <a:ext cx="138414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147502" y="3563788"/>
            <a:ext cx="1256258" cy="3209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72256" y="2880919"/>
            <a:ext cx="1660695" cy="29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72256" y="2880919"/>
            <a:ext cx="289147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61403" y="2910618"/>
            <a:ext cx="1371548" cy="5734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590365" y="4693140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903823" y="517499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2676942" y="4445917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942116" y="4449255"/>
            <a:ext cx="312017" cy="262304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6780488" y="3563788"/>
            <a:ext cx="1623272" cy="12392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6780488" y="4803044"/>
            <a:ext cx="1286909" cy="4818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067397" y="3563788"/>
            <a:ext cx="336363" cy="172111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089625" y="2910618"/>
            <a:ext cx="1743326" cy="16898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32951" y="2910618"/>
            <a:ext cx="0" cy="16697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089625" y="4580407"/>
            <a:ext cx="1743326" cy="2007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158082" y="2338721"/>
            <a:ext cx="179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Match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3252021" y="5235916"/>
            <a:ext cx="359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Estimate </a:t>
            </a:r>
            <a:r>
              <a:rPr lang="en-GB" i="1" dirty="0" err="1" smtClean="0"/>
              <a:t>geomtrical</a:t>
            </a:r>
            <a:r>
              <a:rPr lang="en-GB" i="1" dirty="0" smtClean="0"/>
              <a:t> transformation</a:t>
            </a:r>
            <a:endParaRPr lang="en-GB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58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67"/>
    </mc:Choice>
    <mc:Fallback>
      <p:transition xmlns:p14="http://schemas.microsoft.com/office/powerpoint/2010/main" spd="slow" advTm="7116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94" y="763048"/>
            <a:ext cx="6824467" cy="5118351"/>
          </a:xfrm>
          <a:prstGeom prst="rect">
            <a:avLst/>
          </a:prstGeom>
        </p:spPr>
      </p:pic>
      <p:pic>
        <p:nvPicPr>
          <p:cNvPr id="10" name="Picture 9" descr="pizza_box_logo_abstract_640x4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364"/>
            <a:ext cx="3827495" cy="2870621"/>
          </a:xfrm>
          <a:prstGeom prst="rect">
            <a:avLst/>
          </a:prstGeom>
        </p:spPr>
      </p:pic>
      <p:pic>
        <p:nvPicPr>
          <p:cNvPr id="8" name="Picture 7" descr="pizza pizza_box_logo_abstract_640x480 in pizza_delivery_1 Object Keypoin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izza_box_logo_abstract_640x480.png"/>
          <p:cNvPicPr>
            <a:picLocks noChangeAspect="1"/>
          </p:cNvPicPr>
          <p:nvPr/>
        </p:nvPicPr>
        <p:blipFill>
          <a:blip r:embed="rId6">
            <a:alphaModFix amt="6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625" b="98125" l="10000" r="90000">
                        <a14:foregroundMark x1="36250" y1="53125" x2="36250" y2="47500"/>
                        <a14:foregroundMark x1="20313" y1="54167" x2="20313" y2="47083"/>
                        <a14:foregroundMark x1="26875" y1="74375" x2="32188" y2="73750"/>
                        <a14:foregroundMark x1="65000" y1="62292" x2="65313" y2="58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19295" y="3071347"/>
            <a:ext cx="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Object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77422" y="6215512"/>
            <a:ext cx="142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All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99162" y="5696733"/>
            <a:ext cx="214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66767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78"/>
    </mc:Choice>
    <mc:Fallback>
      <p:transition xmlns:p14="http://schemas.microsoft.com/office/powerpoint/2010/main" spd="slow" advTm="3117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2972"/>
            <a:ext cx="4038600" cy="538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32218" y="1417638"/>
            <a:ext cx="2144838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65485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45"/>
    </mc:Choice>
    <mc:Fallback>
      <p:transition xmlns:p14="http://schemas.microsoft.com/office/powerpoint/2010/main" spd="slow" advTm="3434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pic>
        <p:nvPicPr>
          <p:cNvPr id="3" name="Picture 2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1831"/>
            <a:ext cx="4015967" cy="3011976"/>
          </a:xfrm>
          <a:prstGeom prst="rect">
            <a:avLst/>
          </a:prstGeom>
        </p:spPr>
      </p:pic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Left-Right Arrow 4"/>
          <p:cNvSpPr/>
          <p:nvPr/>
        </p:nvSpPr>
        <p:spPr>
          <a:xfrm>
            <a:off x="4040124" y="3433900"/>
            <a:ext cx="1216152" cy="484632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2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190"/>
    </mc:Choice>
    <mc:Fallback>
      <p:transition xmlns:p14="http://schemas.microsoft.com/office/powerpoint/2010/main" spd="slow" advTm="1619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421" y="1728198"/>
            <a:ext cx="8896160" cy="421653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detector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norm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</a:t>
            </a:r>
            <a:r>
              <a:rPr lang="en-GB" sz="1200" b="1" dirty="0" smtClean="0">
                <a:solidFill>
                  <a:prstClr val="black"/>
                </a:solidFill>
                <a:latin typeface="Courier"/>
              </a:rPr>
              <a:t>SURF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()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.NORM_L2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bf_matcher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</a:t>
            </a:r>
            <a:r>
              <a:rPr lang="en-GB" sz="1200" b="1" dirty="0">
                <a:solidFill>
                  <a:prstClr val="black"/>
                </a:solidFill>
                <a:latin typeface="Courier"/>
              </a:rPr>
              <a:t>BFMatcher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(norm)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Detect features in the reference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object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Detect features in the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scene and match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matcher.knnMatch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2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p1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p2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filter_matches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object_keypoints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scene_keypoints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raw_matches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MIN_MATCH_COUNT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10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 smtClean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)&gt;MIN_MATCH_COUNT: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status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cv2.</a:t>
            </a:r>
            <a:r>
              <a:rPr lang="en-US" sz="1600" b="1" dirty="0">
                <a:solidFill>
                  <a:prstClr val="black"/>
                </a:solidFill>
                <a:latin typeface="Courier"/>
              </a:rPr>
              <a:t>findHomography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(p1, p2, cv2.RANSAC,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5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 smtClean="0">
                <a:solidFill>
                  <a:prstClr val="black"/>
                </a:solidFill>
                <a:latin typeface="Courier"/>
              </a:rPr>
              <a:t>draw_matches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status, H)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show(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'Match lines'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5421" y="3093223"/>
            <a:ext cx="8896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53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0079"/>
    </mc:Choice>
    <mc:Fallback>
      <p:transition xmlns:p14="http://schemas.microsoft.com/office/powerpoint/2010/main" spd="slow" advTm="19007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visitor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50821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304"/>
    </mc:Choice>
    <mc:Fallback>
      <p:transition xmlns:p14="http://schemas.microsoft.com/office/powerpoint/2010/main" spd="slow" advTm="2030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chocolate_delivery_2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20849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24"/>
    </mc:Choice>
    <mc:Fallback>
      <p:transition xmlns:p14="http://schemas.microsoft.com/office/powerpoint/2010/main" spd="slow" advTm="1712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“Software is Eating the World”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4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28"/>
    </mc:Choice>
    <mc:Fallback>
      <p:transition xmlns:p14="http://schemas.microsoft.com/office/powerpoint/2010/main" spd="slow" advTm="4152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pizza_delivery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0"/>
            <a:ext cx="6012000" cy="6496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771726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8"/>
    </mc:Choice>
    <mc:Fallback>
      <p:transition xmlns:p14="http://schemas.microsoft.com/office/powerpoint/2010/main" spd="slow" advTm="2301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2 Match Li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38744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7"/>
    </mc:Choice>
    <mc:Fallback>
      <p:transition xmlns:p14="http://schemas.microsoft.com/office/powerpoint/2010/main" spd="slow" advTm="3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3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91347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8"/>
    </mc:Choice>
    <mc:Fallback>
      <p:transition xmlns:p14="http://schemas.microsoft.com/office/powerpoint/2010/main" spd="slow" advTm="1800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ibaba pizza box supplie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38" y="2100823"/>
            <a:ext cx="7005107" cy="437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Object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532242" cy="4708525"/>
          </a:xfrm>
        </p:spPr>
        <p:txBody>
          <a:bodyPr/>
          <a:lstStyle/>
          <a:p>
            <a:r>
              <a:rPr lang="en-GB" dirty="0" smtClean="0"/>
              <a:t>Recognize the </a:t>
            </a:r>
            <a:r>
              <a:rPr lang="en-GB" dirty="0"/>
              <a:t>class of </a:t>
            </a:r>
            <a:r>
              <a:rPr lang="en-GB" b="1" i="1" dirty="0"/>
              <a:t>all possible</a:t>
            </a:r>
            <a:r>
              <a:rPr lang="en-GB" dirty="0"/>
              <a:t> pizza boxes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40538" y="6530031"/>
            <a:ext cx="7005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 smtClean="0"/>
              <a:t>Search for “Pizza </a:t>
            </a:r>
            <a:r>
              <a:rPr lang="en-GB" sz="800" i="1" dirty="0" err="1" smtClean="0"/>
              <a:t>Boxhttp</a:t>
            </a:r>
            <a:r>
              <a:rPr lang="en-GB" sz="800" i="1" dirty="0"/>
              <a:t>://</a:t>
            </a:r>
            <a:r>
              <a:rPr lang="en-GB" sz="800" i="1" dirty="0" err="1"/>
              <a:t>www.alibaba.com</a:t>
            </a:r>
            <a:r>
              <a:rPr lang="en-GB" sz="800" i="1" dirty="0"/>
              <a:t>/products/F0/</a:t>
            </a:r>
            <a:r>
              <a:rPr lang="en-GB" sz="800" i="1" dirty="0" err="1"/>
              <a:t>pizza_box</a:t>
            </a:r>
            <a:r>
              <a:rPr lang="en-GB" sz="800" i="1" dirty="0"/>
              <a:t>/CID23190208----------------------------</a:t>
            </a:r>
            <a:r>
              <a:rPr lang="en-GB" sz="800" i="1" dirty="0" err="1"/>
              <a:t>G.html?tracelog</a:t>
            </a:r>
            <a:r>
              <a:rPr lang="en-GB" sz="800" i="1" dirty="0"/>
              <a:t>=productdetails_9708</a:t>
            </a:r>
          </a:p>
        </p:txBody>
      </p:sp>
    </p:spTree>
    <p:extLst>
      <p:ext uri="{BB962C8B-B14F-4D97-AF65-F5344CB8AC3E}">
        <p14:creationId xmlns:p14="http://schemas.microsoft.com/office/powerpoint/2010/main" val="1210992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Visual Queries and Machine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682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1"/>
    </mc:Choice>
    <mc:Fallback>
      <p:transition xmlns:p14="http://schemas.microsoft.com/office/powerpoint/2010/main" spd="slow" advTm="1405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131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38"/>
    </mc:Choice>
    <mc:Fallback>
      <p:transition xmlns:p14="http://schemas.microsoft.com/office/powerpoint/2010/main" spd="slow" advTm="1673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3" name="Picture 2" descr="wine_mf-2011_375x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7123"/>
            <a:ext cx="3323398" cy="4431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wine_mf-2011-official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78" y="1697123"/>
            <a:ext cx="2989622" cy="3705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10991" y="6296274"/>
            <a:ext cx="7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Photo</a:t>
            </a:r>
            <a:endParaRPr lang="en-GB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697178" y="6128320"/>
            <a:ext cx="324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Official Logo, MF: Matthew Fritz</a:t>
            </a:r>
          </a:p>
          <a:p>
            <a:r>
              <a:rPr lang="en-GB" i="1" dirty="0" smtClean="0"/>
              <a:t>From http</a:t>
            </a:r>
            <a:r>
              <a:rPr lang="en-GB" i="1" dirty="0"/>
              <a:t>://</a:t>
            </a:r>
            <a:r>
              <a:rPr lang="en-GB" i="1" dirty="0" err="1"/>
              <a:t>www.mfwine.com</a:t>
            </a:r>
            <a:endParaRPr lang="en-GB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29369" y="3226698"/>
            <a:ext cx="848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PartialOCR</a:t>
            </a:r>
            <a:endParaRPr lang="en-GB" dirty="0" smtClean="0"/>
          </a:p>
          <a:p>
            <a:r>
              <a:rPr lang="en-GB" dirty="0" smtClean="0"/>
              <a:t>“likely”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72793" y="4783629"/>
            <a:ext cx="40565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1" idx="1"/>
            <a:endCxn id="29" idx="3"/>
          </p:cNvCxnSpPr>
          <p:nvPr/>
        </p:nvCxnSpPr>
        <p:spPr>
          <a:xfrm flipH="1">
            <a:off x="3251089" y="3688363"/>
            <a:ext cx="978280" cy="89654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6661" y="3918859"/>
            <a:ext cx="2424428" cy="1332100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4312651" y="4577959"/>
            <a:ext cx="8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curved</a:t>
            </a:r>
          </a:p>
          <a:p>
            <a:r>
              <a:rPr lang="en-GB" i="1" dirty="0" smtClean="0"/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35188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272"/>
    </mc:Choice>
    <mc:Fallback>
      <p:transition xmlns:p14="http://schemas.microsoft.com/office/powerpoint/2010/main" spd="slow" advTm="5427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11" name="Picture 10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2" y="1518176"/>
            <a:ext cx="3679709" cy="490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62928" y="1839758"/>
            <a:ext cx="240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Wavy text – or pattern?</a:t>
            </a: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1366199" y="2209090"/>
            <a:ext cx="1817499" cy="49207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8738" y="5697110"/>
            <a:ext cx="153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Artistic border</a:t>
            </a:r>
          </a:p>
          <a:p>
            <a:r>
              <a:rPr lang="en-GB" dirty="0" smtClean="0"/>
              <a:t>- or text?</a:t>
            </a:r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 flipV="1">
            <a:off x="2474811" y="5535972"/>
            <a:ext cx="1567394" cy="484304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01749" y="3361234"/>
            <a:ext cx="1920570" cy="108426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>
            <a:stCxn id="21" idx="1"/>
            <a:endCxn id="10" idx="3"/>
          </p:cNvCxnSpPr>
          <p:nvPr/>
        </p:nvCxnSpPr>
        <p:spPr>
          <a:xfrm flipH="1">
            <a:off x="5622319" y="3457194"/>
            <a:ext cx="1905559" cy="446175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527878" y="3272528"/>
            <a:ext cx="1158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OCR’able</a:t>
            </a:r>
            <a:r>
              <a:rPr lang="en-GB" dirty="0" smtClean="0"/>
              <a:t>?</a:t>
            </a:r>
          </a:p>
        </p:txBody>
      </p:sp>
      <p:cxnSp>
        <p:nvCxnSpPr>
          <p:cNvPr id="22" name="Straight Arrow Connector 21"/>
          <p:cNvCxnSpPr>
            <a:stCxn id="25" idx="1"/>
          </p:cNvCxnSpPr>
          <p:nvPr/>
        </p:nvCxnSpPr>
        <p:spPr>
          <a:xfrm flipH="1">
            <a:off x="5411475" y="1417638"/>
            <a:ext cx="1519662" cy="61504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31137" y="1094472"/>
            <a:ext cx="894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Distinct</a:t>
            </a:r>
          </a:p>
          <a:p>
            <a:r>
              <a:rPr lang="en-GB" dirty="0" smtClean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959116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47"/>
    </mc:Choice>
    <mc:Fallback>
      <p:transition xmlns:p14="http://schemas.microsoft.com/office/powerpoint/2010/main" spd="slow" advTm="5484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159005" y="5615725"/>
            <a:ext cx="2906090" cy="10951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5376172" y="5730817"/>
            <a:ext cx="1554900" cy="86733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931072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“2004”</a:t>
            </a:r>
          </a:p>
          <a:p>
            <a:r>
              <a:rPr lang="en-GB" sz="1600" dirty="0" smtClean="0"/>
              <a:t>(</a:t>
            </a:r>
            <a:r>
              <a:rPr lang="en-GB" sz="1600" dirty="0"/>
              <a:t>2,0,0,4) </a:t>
            </a:r>
          </a:p>
          <a:p>
            <a:r>
              <a:rPr lang="en-GB" sz="1600" dirty="0"/>
              <a:t>(2,0,0</a:t>
            </a:r>
            <a:r>
              <a:rPr lang="en-GB" sz="1600" dirty="0" smtClean="0"/>
              <a:t>) </a:t>
            </a:r>
            <a:r>
              <a:rPr lang="en-GB" sz="1600" dirty="0"/>
              <a:t>(0,0,4</a:t>
            </a:r>
            <a:r>
              <a:rPr lang="en-GB" sz="1600" dirty="0" smtClean="0"/>
              <a:t>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(0,0</a:t>
            </a:r>
            <a:r>
              <a:rPr lang="en-GB" sz="1600" dirty="0" smtClean="0"/>
              <a:t>) </a:t>
            </a:r>
            <a:r>
              <a:rPr lang="en-GB" sz="1600" dirty="0"/>
              <a:t>(0,4)</a:t>
            </a:r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</a:t>
            </a:r>
            <a:r>
              <a:rPr lang="en-GB" sz="1600" dirty="0"/>
              <a:t>(0</a:t>
            </a:r>
            <a:r>
              <a:rPr lang="en-GB" sz="1600" dirty="0" smtClean="0"/>
              <a:t>) </a:t>
            </a:r>
            <a:r>
              <a:rPr lang="en-GB" sz="1600" dirty="0"/>
              <a:t>(4)</a:t>
            </a:r>
          </a:p>
        </p:txBody>
      </p:sp>
      <p:pic>
        <p:nvPicPr>
          <p:cNvPr id="9" name="Picture 8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02" y="1242811"/>
            <a:ext cx="1310148" cy="1746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58" y="1173649"/>
            <a:ext cx="1379495" cy="183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74782" y="2931418"/>
            <a:ext cx="3658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(Partial) </a:t>
            </a:r>
            <a:r>
              <a:rPr lang="en-GB" b="1" dirty="0" smtClean="0"/>
              <a:t>OCR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dirty="0"/>
          </a:p>
          <a:p>
            <a:pPr lvl="1"/>
            <a:r>
              <a:rPr lang="en-GB" sz="1600" dirty="0" smtClean="0"/>
              <a:t>Letter frequencies (language)</a:t>
            </a:r>
            <a:endParaRPr lang="en-GB" sz="1600" dirty="0"/>
          </a:p>
          <a:p>
            <a:pPr lvl="1"/>
            <a:r>
              <a:rPr lang="en-GB" sz="1600" dirty="0"/>
              <a:t>Letter n-grams</a:t>
            </a:r>
          </a:p>
          <a:p>
            <a:pPr lvl="1"/>
            <a:r>
              <a:rPr lang="en-GB" sz="1600" dirty="0"/>
              <a:t>Words (may be misread/missing)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74782" y="4474109"/>
            <a:ext cx="30945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Global features</a:t>
            </a:r>
          </a:p>
          <a:p>
            <a:pPr lvl="1"/>
            <a:r>
              <a:rPr lang="en-GB" sz="1600" i="1" dirty="0" smtClean="0"/>
              <a:t>e.g. </a:t>
            </a:r>
            <a:r>
              <a:rPr lang="en-GB" sz="1600" dirty="0" smtClean="0"/>
              <a:t>Mean/dominant colours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5685" y="5473005"/>
            <a:ext cx="43251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Best </a:t>
            </a:r>
            <a:r>
              <a:rPr lang="en-GB" b="1" dirty="0"/>
              <a:t>match against</a:t>
            </a:r>
          </a:p>
          <a:p>
            <a:pPr lvl="1"/>
            <a:r>
              <a:rPr lang="en-GB" sz="1600" dirty="0" smtClean="0"/>
              <a:t>Local features (Feature matching)</a:t>
            </a:r>
          </a:p>
          <a:p>
            <a:pPr lvl="1"/>
            <a:r>
              <a:rPr lang="en-GB" sz="1600" dirty="0" smtClean="0"/>
              <a:t>Classifier (trained from known </a:t>
            </a:r>
            <a:r>
              <a:rPr lang="en-GB" sz="1600" dirty="0"/>
              <a:t>images)</a:t>
            </a:r>
          </a:p>
          <a:p>
            <a:pPr lvl="1"/>
            <a:r>
              <a:rPr lang="en-GB" sz="1600" dirty="0"/>
              <a:t>Database of producer names (known wines</a:t>
            </a:r>
            <a:r>
              <a:rPr lang="en-GB" sz="1600" dirty="0" smtClean="0"/>
              <a:t>)</a:t>
            </a:r>
          </a:p>
          <a:p>
            <a:pPr lvl="1"/>
            <a:r>
              <a:rPr lang="en-GB" sz="1600" dirty="0" smtClean="0"/>
              <a:t>Match - nearest neighbour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09501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“2011”</a:t>
            </a:r>
          </a:p>
          <a:p>
            <a:r>
              <a:rPr lang="en-GB" sz="1600" dirty="0" smtClean="0"/>
              <a:t>(2,0,1,1) </a:t>
            </a:r>
            <a:endParaRPr lang="en-GB" sz="1600" dirty="0"/>
          </a:p>
          <a:p>
            <a:r>
              <a:rPr lang="en-GB" sz="1600" dirty="0"/>
              <a:t>(</a:t>
            </a:r>
            <a:r>
              <a:rPr lang="en-GB" sz="1600" dirty="0" smtClean="0"/>
              <a:t>2,0,1) </a:t>
            </a:r>
            <a:r>
              <a:rPr lang="en-GB" sz="1600" dirty="0"/>
              <a:t>(</a:t>
            </a:r>
            <a:r>
              <a:rPr lang="en-GB" sz="1600" dirty="0" smtClean="0"/>
              <a:t>0,1,1)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</a:t>
            </a:r>
            <a:r>
              <a:rPr lang="en-GB" sz="1600" dirty="0" smtClean="0"/>
              <a:t>0,1) (1,1)</a:t>
            </a:r>
            <a:endParaRPr lang="en-GB" sz="1600" dirty="0"/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(1) (1)</a:t>
            </a:r>
            <a:endParaRPr lang="en-GB" sz="1600" dirty="0"/>
          </a:p>
        </p:txBody>
      </p:sp>
      <p:sp>
        <p:nvSpPr>
          <p:cNvPr id="19" name="Rectangle 18"/>
          <p:cNvSpPr/>
          <p:nvPr/>
        </p:nvSpPr>
        <p:spPr>
          <a:xfrm>
            <a:off x="5425175" y="4672901"/>
            <a:ext cx="401320" cy="416761"/>
          </a:xfrm>
          <a:prstGeom prst="rect">
            <a:avLst/>
          </a:prstGeom>
          <a:solidFill>
            <a:srgbClr val="8320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757685" y="4672901"/>
            <a:ext cx="401320" cy="416761"/>
          </a:xfrm>
          <a:prstGeom prst="rect">
            <a:avLst/>
          </a:prstGeom>
          <a:solidFill>
            <a:srgbClr val="221F2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4109501" y="4672901"/>
            <a:ext cx="401320" cy="416761"/>
          </a:xfrm>
          <a:prstGeom prst="rect">
            <a:avLst/>
          </a:prstGeom>
          <a:solidFill>
            <a:srgbClr val="E4E7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8218690" y="4672901"/>
            <a:ext cx="401320" cy="416761"/>
          </a:xfrm>
          <a:prstGeom prst="rect">
            <a:avLst/>
          </a:prstGeom>
          <a:solidFill>
            <a:srgbClr val="302D15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566791" y="4672901"/>
            <a:ext cx="401320" cy="416761"/>
          </a:xfrm>
          <a:prstGeom prst="rect">
            <a:avLst/>
          </a:prstGeom>
          <a:solidFill>
            <a:srgbClr val="3B241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31072" y="4672901"/>
            <a:ext cx="401320" cy="416761"/>
          </a:xfrm>
          <a:prstGeom prst="rect">
            <a:avLst/>
          </a:prstGeom>
          <a:solidFill>
            <a:srgbClr val="CFB87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Multiply 29"/>
          <p:cNvSpPr/>
          <p:nvPr/>
        </p:nvSpPr>
        <p:spPr>
          <a:xfrm>
            <a:off x="7686631" y="5790488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y 30"/>
          <p:cNvSpPr/>
          <p:nvPr/>
        </p:nvSpPr>
        <p:spPr>
          <a:xfrm>
            <a:off x="7050912" y="58380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Multiply 31"/>
          <p:cNvSpPr/>
          <p:nvPr/>
        </p:nvSpPr>
        <p:spPr>
          <a:xfrm>
            <a:off x="7203312" y="59904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Multiply 32"/>
          <p:cNvSpPr/>
          <p:nvPr/>
        </p:nvSpPr>
        <p:spPr>
          <a:xfrm>
            <a:off x="7496452" y="6200146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Multiply 35"/>
          <p:cNvSpPr/>
          <p:nvPr/>
        </p:nvSpPr>
        <p:spPr>
          <a:xfrm>
            <a:off x="5612753" y="5942888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Multiply 36"/>
          <p:cNvSpPr/>
          <p:nvPr/>
        </p:nvSpPr>
        <p:spPr>
          <a:xfrm>
            <a:off x="5826252" y="6200146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Multiply 37"/>
          <p:cNvSpPr/>
          <p:nvPr/>
        </p:nvSpPr>
        <p:spPr>
          <a:xfrm>
            <a:off x="6274713" y="6283580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Multiply 38"/>
          <p:cNvSpPr/>
          <p:nvPr/>
        </p:nvSpPr>
        <p:spPr>
          <a:xfrm>
            <a:off x="5826252" y="5780714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Multiply 39"/>
          <p:cNvSpPr/>
          <p:nvPr/>
        </p:nvSpPr>
        <p:spPr>
          <a:xfrm>
            <a:off x="5960299" y="6388438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Multiply 41"/>
          <p:cNvSpPr/>
          <p:nvPr/>
        </p:nvSpPr>
        <p:spPr>
          <a:xfrm>
            <a:off x="6556193" y="6105062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510821" y="5219595"/>
            <a:ext cx="1383412" cy="127370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159005" y="5219595"/>
            <a:ext cx="667247" cy="561119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644500" y="5219595"/>
            <a:ext cx="911693" cy="98055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85685" y="2264486"/>
            <a:ext cx="365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Example filters (feature detectors)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070341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288"/>
    </mc:Choice>
    <mc:Fallback>
      <p:transition xmlns:p14="http://schemas.microsoft.com/office/powerpoint/2010/main" spd="slow" advTm="88288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Wine Matching Pipeline</a:t>
            </a:r>
            <a:endParaRPr lang="en-GB" dirty="0"/>
          </a:p>
        </p:txBody>
      </p:sp>
      <p:pic>
        <p:nvPicPr>
          <p:cNvPr id="3" name="Picture 2" descr="wine_mf-2011_375x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38" y="1417638"/>
            <a:ext cx="1379495" cy="183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457626" y="2364821"/>
            <a:ext cx="401320" cy="416761"/>
          </a:xfrm>
          <a:prstGeom prst="rect">
            <a:avLst/>
          </a:prstGeom>
          <a:solidFill>
            <a:srgbClr val="8320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/>
          <p:cNvSpPr/>
          <p:nvPr/>
        </p:nvSpPr>
        <p:spPr>
          <a:xfrm>
            <a:off x="5790136" y="2364821"/>
            <a:ext cx="401320" cy="416761"/>
          </a:xfrm>
          <a:prstGeom prst="rect">
            <a:avLst/>
          </a:prstGeom>
          <a:solidFill>
            <a:srgbClr val="221F2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5141952" y="2364821"/>
            <a:ext cx="401320" cy="416761"/>
          </a:xfrm>
          <a:prstGeom prst="rect">
            <a:avLst/>
          </a:prstGeom>
          <a:solidFill>
            <a:srgbClr val="E4E7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4708693" y="1875648"/>
            <a:ext cx="2252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Characteristic colours</a:t>
            </a:r>
            <a:endParaRPr lang="en-GB" i="1" dirty="0"/>
          </a:p>
        </p:txBody>
      </p:sp>
      <p:sp>
        <p:nvSpPr>
          <p:cNvPr id="9" name="Rectangle 8"/>
          <p:cNvSpPr/>
          <p:nvPr/>
        </p:nvSpPr>
        <p:spPr>
          <a:xfrm>
            <a:off x="2809998" y="1716494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77848" y="2766286"/>
            <a:ext cx="588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75%</a:t>
            </a:r>
            <a:endParaRPr lang="en-GB" sz="16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33293" y="2766286"/>
            <a:ext cx="588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10%</a:t>
            </a:r>
            <a:endParaRPr lang="en-GB" sz="16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6457626" y="2766286"/>
            <a:ext cx="4841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i="1" dirty="0" smtClean="0"/>
              <a:t>1%</a:t>
            </a:r>
            <a:endParaRPr lang="en-GB" sz="1600" i="1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4113300" y="2318924"/>
            <a:ext cx="49217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461639" y="3482160"/>
            <a:ext cx="5550393" cy="3096623"/>
          </a:xfrm>
          <a:prstGeom prst="ellipse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/>
          <p:cNvSpPr txBox="1"/>
          <p:nvPr/>
        </p:nvSpPr>
        <p:spPr>
          <a:xfrm>
            <a:off x="8013942" y="5029829"/>
            <a:ext cx="881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Known</a:t>
            </a:r>
          </a:p>
          <a:p>
            <a:r>
              <a:rPr lang="en-GB" i="1" dirty="0" smtClean="0"/>
              <a:t>Wines</a:t>
            </a:r>
            <a:endParaRPr lang="en-GB" i="1" dirty="0"/>
          </a:p>
        </p:txBody>
      </p:sp>
      <p:sp>
        <p:nvSpPr>
          <p:cNvPr id="31" name="Oval 30"/>
          <p:cNvSpPr/>
          <p:nvPr/>
        </p:nvSpPr>
        <p:spPr>
          <a:xfrm rot="19703764">
            <a:off x="3845651" y="4494246"/>
            <a:ext cx="4150292" cy="828147"/>
          </a:xfrm>
          <a:prstGeom prst="ellipse">
            <a:avLst/>
          </a:prstGeom>
          <a:solidFill>
            <a:srgbClr val="E4E7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/>
          <p:cNvSpPr/>
          <p:nvPr/>
        </p:nvSpPr>
        <p:spPr>
          <a:xfrm rot="1017752">
            <a:off x="3668928" y="4828814"/>
            <a:ext cx="3654581" cy="382838"/>
          </a:xfrm>
          <a:prstGeom prst="ellipse">
            <a:avLst/>
          </a:prstGeom>
          <a:solidFill>
            <a:srgbClr val="221F2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/>
          <p:cNvSpPr/>
          <p:nvPr/>
        </p:nvSpPr>
        <p:spPr>
          <a:xfrm rot="6423056">
            <a:off x="5204188" y="5307484"/>
            <a:ext cx="1623967" cy="382838"/>
          </a:xfrm>
          <a:prstGeom prst="ellipse">
            <a:avLst/>
          </a:prstGeom>
          <a:solidFill>
            <a:srgbClr val="8320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/>
          <p:cNvSpPr/>
          <p:nvPr/>
        </p:nvSpPr>
        <p:spPr>
          <a:xfrm rot="6423056">
            <a:off x="5644677" y="4821035"/>
            <a:ext cx="842263" cy="793017"/>
          </a:xfrm>
          <a:prstGeom prst="ellipse">
            <a:avLst/>
          </a:prstGeom>
          <a:noFill/>
          <a:ln w="76200" cmpd="sng">
            <a:solidFill>
              <a:srgbClr val="00FF00">
                <a:alpha val="66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/>
          <p:cNvCxnSpPr>
            <a:stCxn id="61" idx="3"/>
            <a:endCxn id="36" idx="4"/>
          </p:cNvCxnSpPr>
          <p:nvPr/>
        </p:nvCxnSpPr>
        <p:spPr>
          <a:xfrm>
            <a:off x="2869730" y="4706664"/>
            <a:ext cx="2816999" cy="394615"/>
          </a:xfrm>
          <a:prstGeom prst="straightConnector1">
            <a:avLst/>
          </a:prstGeom>
          <a:ln w="76200" cmpd="sng">
            <a:solidFill>
              <a:srgbClr val="00FF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013942" y="3256964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Feature </a:t>
            </a:r>
          </a:p>
          <a:p>
            <a:r>
              <a:rPr lang="en-GB" b="1" dirty="0" smtClean="0"/>
              <a:t>Space</a:t>
            </a:r>
            <a:endParaRPr lang="en-GB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64146" y="1363841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Image</a:t>
            </a:r>
          </a:p>
          <a:p>
            <a:r>
              <a:rPr lang="en-GB" b="1" dirty="0" smtClean="0"/>
              <a:t>Space</a:t>
            </a:r>
            <a:endParaRPr lang="en-GB" b="1" dirty="0"/>
          </a:p>
        </p:txBody>
      </p:sp>
      <p:sp>
        <p:nvSpPr>
          <p:cNvPr id="50" name="Rectangle 49"/>
          <p:cNvSpPr/>
          <p:nvPr/>
        </p:nvSpPr>
        <p:spPr>
          <a:xfrm>
            <a:off x="8013942" y="1605751"/>
            <a:ext cx="1037228" cy="75907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smtClean="0"/>
              <a:t>(*)</a:t>
            </a:r>
          </a:p>
          <a:p>
            <a:pPr algn="ctr"/>
            <a:r>
              <a:rPr lang="en-GB" sz="1200" dirty="0" smtClean="0"/>
              <a:t>Next Stage</a:t>
            </a:r>
          </a:p>
          <a:p>
            <a:pPr algn="ctr"/>
            <a:r>
              <a:rPr lang="en-GB" sz="1200" dirty="0" smtClean="0"/>
              <a:t>Filter Bank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407696" y="2396954"/>
            <a:ext cx="1586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OCR letters (*)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49780" y="5296753"/>
            <a:ext cx="1758053" cy="12300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GB" dirty="0"/>
              <a:t>Match against</a:t>
            </a:r>
          </a:p>
          <a:p>
            <a:r>
              <a:rPr lang="en-GB" dirty="0"/>
              <a:t>known labels</a:t>
            </a:r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5304096" y="3256964"/>
            <a:ext cx="259147" cy="6463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561434" y="4383498"/>
            <a:ext cx="130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Wines</a:t>
            </a:r>
          </a:p>
          <a:p>
            <a:r>
              <a:rPr lang="en-GB" i="1" dirty="0" smtClean="0"/>
              <a:t>to consider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941740" y="2060314"/>
            <a:ext cx="465958" cy="14218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7407697" y="2781582"/>
            <a:ext cx="497476" cy="829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V="1">
            <a:off x="4113300" y="2037820"/>
            <a:ext cx="49217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V="1">
            <a:off x="4113300" y="2651996"/>
            <a:ext cx="492174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3" idx="3"/>
            <a:endCxn id="9" idx="1"/>
          </p:cNvCxnSpPr>
          <p:nvPr/>
        </p:nvCxnSpPr>
        <p:spPr>
          <a:xfrm flipV="1">
            <a:off x="2307833" y="2326466"/>
            <a:ext cx="502165" cy="108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704971" y="1531828"/>
            <a:ext cx="140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 smtClean="0"/>
              <a:t>Keypoints</a:t>
            </a:r>
            <a:r>
              <a:rPr lang="en-GB" i="1" dirty="0" smtClean="0"/>
              <a:t>(*)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98761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362"/>
    </mc:Choice>
    <mc:Fallback>
      <p:transition xmlns:p14="http://schemas.microsoft.com/office/powerpoint/2010/main" spd="slow" advTm="10236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Historical Context</a:t>
            </a:r>
          </a:p>
          <a:p>
            <a:r>
              <a:rPr lang="en-GB" dirty="0" smtClean="0"/>
              <a:t>Books and Cars – the 20 mill. kroner problem</a:t>
            </a:r>
          </a:p>
          <a:p>
            <a:pPr lvl="1"/>
            <a:r>
              <a:rPr lang="en-GB" dirty="0" smtClean="0"/>
              <a:t>Recognizing Shapes and Geometry</a:t>
            </a:r>
          </a:p>
          <a:p>
            <a:pPr lvl="1"/>
            <a:r>
              <a:rPr lang="en-GB" dirty="0" smtClean="0"/>
              <a:t>Reading text from images</a:t>
            </a:r>
            <a:endParaRPr lang="en-GB" dirty="0"/>
          </a:p>
          <a:p>
            <a:r>
              <a:rPr lang="en-GB" dirty="0" smtClean="0"/>
              <a:t>Pizza is Here </a:t>
            </a:r>
          </a:p>
          <a:p>
            <a:pPr lvl="1"/>
            <a:r>
              <a:rPr lang="en-GB" dirty="0" smtClean="0"/>
              <a:t>Object Detection</a:t>
            </a:r>
          </a:p>
          <a:p>
            <a:r>
              <a:rPr lang="en-GB" dirty="0" smtClean="0"/>
              <a:t>Wine </a:t>
            </a:r>
          </a:p>
          <a:p>
            <a:pPr lvl="1"/>
            <a:r>
              <a:rPr lang="en-GB" dirty="0" smtClean="0"/>
              <a:t>Computer Vision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3305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 Data in Your Pocket</a:t>
            </a:r>
            <a:endParaRPr lang="en-GB" dirty="0"/>
          </a:p>
        </p:txBody>
      </p:sp>
      <p:pic>
        <p:nvPicPr>
          <p:cNvPr id="3" name="Picture 2" descr="SM-G900F_charcoal%20BLACK_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02" y="2237735"/>
            <a:ext cx="3463598" cy="4620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218" y="5941929"/>
            <a:ext cx="465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6" name="Picture 5" descr="Kurzweil_Reading_Mach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8" y="3002780"/>
            <a:ext cx="3248507" cy="269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7218" y="1481194"/>
            <a:ext cx="3974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  <a:r>
              <a:rPr lang="en-GB" dirty="0" err="1" smtClean="0"/>
              <a:t>Omnifont</a:t>
            </a:r>
            <a:r>
              <a:rPr lang="en-GB" dirty="0" smtClean="0"/>
              <a:t> OCR, text-to-speech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078" y="1417638"/>
            <a:ext cx="2686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Samsung Galaxy S5 (2014)</a:t>
            </a:r>
          </a:p>
          <a:p>
            <a:r>
              <a:rPr lang="en-GB" dirty="0" smtClean="0"/>
              <a:t>2 GB RAM</a:t>
            </a:r>
          </a:p>
          <a:p>
            <a:r>
              <a:rPr lang="en-GB" dirty="0" smtClean="0"/>
              <a:t>2.5 GHz quad-core CPU</a:t>
            </a:r>
          </a:p>
          <a:p>
            <a:r>
              <a:rPr lang="en-GB" dirty="0"/>
              <a:t>16 megapixel </a:t>
            </a:r>
            <a:r>
              <a:rPr lang="en-GB" dirty="0" smtClean="0"/>
              <a:t>camera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46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77"/>
    </mc:Choice>
    <mc:Fallback>
      <p:transition xmlns:p14="http://schemas.microsoft.com/office/powerpoint/2010/main" spd="slow" advTm="7767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820533" y="1914006"/>
            <a:ext cx="2207078" cy="523220"/>
          </a:xfrm>
          <a:prstGeom prst="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i="1" dirty="0" err="1"/>
              <a:t>Defense</a:t>
            </a:r>
            <a:r>
              <a:rPr lang="en-GB" sz="1400" i="1" dirty="0"/>
              <a:t> / </a:t>
            </a:r>
            <a:r>
              <a:rPr lang="en-GB" sz="1400" i="1" dirty="0" smtClean="0"/>
              <a:t>Google budgets</a:t>
            </a:r>
            <a:endParaRPr lang="en-GB" sz="1400" i="1" dirty="0"/>
          </a:p>
          <a:p>
            <a:r>
              <a:rPr lang="en-GB" sz="1400" i="1" dirty="0" smtClean="0"/>
              <a:t>“</a:t>
            </a:r>
            <a:r>
              <a:rPr lang="en-GB" sz="1400" i="1" dirty="0" err="1" smtClean="0"/>
              <a:t>Moonshot</a:t>
            </a:r>
            <a:r>
              <a:rPr lang="en-GB" sz="1400" i="1" dirty="0" smtClean="0"/>
              <a:t>” </a:t>
            </a:r>
            <a:r>
              <a:rPr lang="en-GB" sz="1400" i="1" dirty="0"/>
              <a:t>projects</a:t>
            </a:r>
            <a:endParaRPr lang="en-GB" sz="1400" dirty="0"/>
          </a:p>
        </p:txBody>
      </p:sp>
      <p:sp>
        <p:nvSpPr>
          <p:cNvPr id="13" name="Freeform 12"/>
          <p:cNvSpPr/>
          <p:nvPr/>
        </p:nvSpPr>
        <p:spPr>
          <a:xfrm>
            <a:off x="846704" y="2116891"/>
            <a:ext cx="7459721" cy="3868802"/>
          </a:xfrm>
          <a:custGeom>
            <a:avLst/>
            <a:gdLst>
              <a:gd name="connsiteX0" fmla="*/ 0 w 7051821"/>
              <a:gd name="connsiteY0" fmla="*/ 0 h 4033203"/>
              <a:gd name="connsiteX1" fmla="*/ 4116716 w 7051821"/>
              <a:gd name="connsiteY1" fmla="*/ 773760 h 4033203"/>
              <a:gd name="connsiteX2" fmla="*/ 6817398 w 7051821"/>
              <a:gd name="connsiteY2" fmla="*/ 3810405 h 4033203"/>
              <a:gd name="connsiteX3" fmla="*/ 6934185 w 7051821"/>
              <a:gd name="connsiteY3" fmla="*/ 3825005 h 4033203"/>
              <a:gd name="connsiteX4" fmla="*/ 7021774 w 7051821"/>
              <a:gd name="connsiteY4" fmla="*/ 4000196 h 4033203"/>
              <a:gd name="connsiteX0" fmla="*/ 0 w 7087861"/>
              <a:gd name="connsiteY0" fmla="*/ 0 h 4098513"/>
              <a:gd name="connsiteX1" fmla="*/ 4116716 w 7087861"/>
              <a:gd name="connsiteY1" fmla="*/ 773760 h 4098513"/>
              <a:gd name="connsiteX2" fmla="*/ 6817398 w 7087861"/>
              <a:gd name="connsiteY2" fmla="*/ 3810405 h 4098513"/>
              <a:gd name="connsiteX3" fmla="*/ 7021774 w 7087861"/>
              <a:gd name="connsiteY3" fmla="*/ 4000196 h 4098513"/>
              <a:gd name="connsiteX0" fmla="*/ 0 w 6817398"/>
              <a:gd name="connsiteY0" fmla="*/ 0 h 3810405"/>
              <a:gd name="connsiteX1" fmla="*/ 4116716 w 6817398"/>
              <a:gd name="connsiteY1" fmla="*/ 773760 h 3810405"/>
              <a:gd name="connsiteX2" fmla="*/ 6817398 w 6817398"/>
              <a:gd name="connsiteY2" fmla="*/ 3810405 h 3810405"/>
              <a:gd name="connsiteX0" fmla="*/ 0 w 6350253"/>
              <a:gd name="connsiteY0" fmla="*/ 0 h 3561263"/>
              <a:gd name="connsiteX1" fmla="*/ 4116716 w 6350253"/>
              <a:gd name="connsiteY1" fmla="*/ 773760 h 3561263"/>
              <a:gd name="connsiteX2" fmla="*/ 6350253 w 6350253"/>
              <a:gd name="connsiteY2" fmla="*/ 3561263 h 3561263"/>
              <a:gd name="connsiteX0" fmla="*/ 0 w 6350253"/>
              <a:gd name="connsiteY0" fmla="*/ 0 h 3561263"/>
              <a:gd name="connsiteX1" fmla="*/ 4116716 w 6350253"/>
              <a:gd name="connsiteY1" fmla="*/ 773760 h 3561263"/>
              <a:gd name="connsiteX2" fmla="*/ 6350253 w 6350253"/>
              <a:gd name="connsiteY2" fmla="*/ 3561263 h 3561263"/>
              <a:gd name="connsiteX0" fmla="*/ 0 w 7328338"/>
              <a:gd name="connsiteY0" fmla="*/ 0 h 3883682"/>
              <a:gd name="connsiteX1" fmla="*/ 4116716 w 7328338"/>
              <a:gd name="connsiteY1" fmla="*/ 773760 h 3883682"/>
              <a:gd name="connsiteX2" fmla="*/ 7328338 w 7328338"/>
              <a:gd name="connsiteY2" fmla="*/ 3883682 h 3883682"/>
              <a:gd name="connsiteX0" fmla="*/ 0 w 7328338"/>
              <a:gd name="connsiteY0" fmla="*/ 0 h 3883682"/>
              <a:gd name="connsiteX1" fmla="*/ 4116716 w 7328338"/>
              <a:gd name="connsiteY1" fmla="*/ 773760 h 3883682"/>
              <a:gd name="connsiteX2" fmla="*/ 7328338 w 7328338"/>
              <a:gd name="connsiteY2" fmla="*/ 3883682 h 388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28338" h="3883682">
                <a:moveTo>
                  <a:pt x="0" y="0"/>
                </a:moveTo>
                <a:cubicBezTo>
                  <a:pt x="1490241" y="69346"/>
                  <a:pt x="2895326" y="126480"/>
                  <a:pt x="4116716" y="773760"/>
                </a:cubicBezTo>
                <a:cubicBezTo>
                  <a:pt x="5338106" y="1421040"/>
                  <a:pt x="6347820" y="3697672"/>
                  <a:pt x="7328338" y="3883682"/>
                </a:cubicBezTo>
              </a:path>
            </a:pathLst>
          </a:custGeom>
          <a:ln w="76200" cmpd="sng">
            <a:solidFill>
              <a:srgbClr val="9EB16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Computer Vision</a:t>
            </a:r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44514" y="1708112"/>
            <a:ext cx="0" cy="4827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44514" y="6535342"/>
            <a:ext cx="741592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087" y="1672984"/>
            <a:ext cx="7217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 smtClean="0"/>
              <a:t>Cost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1197059" y="2116891"/>
            <a:ext cx="5445576" cy="4257859"/>
          </a:xfrm>
          <a:custGeom>
            <a:avLst/>
            <a:gdLst>
              <a:gd name="connsiteX0" fmla="*/ 0 w 7051821"/>
              <a:gd name="connsiteY0" fmla="*/ 0 h 4033203"/>
              <a:gd name="connsiteX1" fmla="*/ 4116716 w 7051821"/>
              <a:gd name="connsiteY1" fmla="*/ 773760 h 4033203"/>
              <a:gd name="connsiteX2" fmla="*/ 6817398 w 7051821"/>
              <a:gd name="connsiteY2" fmla="*/ 3810405 h 4033203"/>
              <a:gd name="connsiteX3" fmla="*/ 6934185 w 7051821"/>
              <a:gd name="connsiteY3" fmla="*/ 3825005 h 4033203"/>
              <a:gd name="connsiteX4" fmla="*/ 7021774 w 7051821"/>
              <a:gd name="connsiteY4" fmla="*/ 4000196 h 4033203"/>
              <a:gd name="connsiteX0" fmla="*/ 0 w 7087861"/>
              <a:gd name="connsiteY0" fmla="*/ 0 h 4098513"/>
              <a:gd name="connsiteX1" fmla="*/ 4116716 w 7087861"/>
              <a:gd name="connsiteY1" fmla="*/ 773760 h 4098513"/>
              <a:gd name="connsiteX2" fmla="*/ 6817398 w 7087861"/>
              <a:gd name="connsiteY2" fmla="*/ 3810405 h 4098513"/>
              <a:gd name="connsiteX3" fmla="*/ 7021774 w 7087861"/>
              <a:gd name="connsiteY3" fmla="*/ 4000196 h 4098513"/>
              <a:gd name="connsiteX0" fmla="*/ 0 w 6817398"/>
              <a:gd name="connsiteY0" fmla="*/ 0 h 3810405"/>
              <a:gd name="connsiteX1" fmla="*/ 4116716 w 6817398"/>
              <a:gd name="connsiteY1" fmla="*/ 773760 h 3810405"/>
              <a:gd name="connsiteX2" fmla="*/ 6817398 w 6817398"/>
              <a:gd name="connsiteY2" fmla="*/ 3810405 h 3810405"/>
              <a:gd name="connsiteX0" fmla="*/ 0 w 6408646"/>
              <a:gd name="connsiteY0" fmla="*/ 3051303 h 3052442"/>
              <a:gd name="connsiteX1" fmla="*/ 3707964 w 6408646"/>
              <a:gd name="connsiteY1" fmla="*/ 2 h 3052442"/>
              <a:gd name="connsiteX2" fmla="*/ 6408646 w 6408646"/>
              <a:gd name="connsiteY2" fmla="*/ 3036647 h 3052442"/>
              <a:gd name="connsiteX0" fmla="*/ 0 w 6408646"/>
              <a:gd name="connsiteY0" fmla="*/ 3051303 h 3051459"/>
              <a:gd name="connsiteX1" fmla="*/ 3707964 w 6408646"/>
              <a:gd name="connsiteY1" fmla="*/ 2 h 3051459"/>
              <a:gd name="connsiteX2" fmla="*/ 6408646 w 6408646"/>
              <a:gd name="connsiteY2" fmla="*/ 3036647 h 3051459"/>
              <a:gd name="connsiteX0" fmla="*/ 0 w 3707964"/>
              <a:gd name="connsiteY0" fmla="*/ 3051301 h 3051457"/>
              <a:gd name="connsiteX1" fmla="*/ 3707964 w 3707964"/>
              <a:gd name="connsiteY1" fmla="*/ 0 h 3051457"/>
              <a:gd name="connsiteX0" fmla="*/ 0 w 3708016"/>
              <a:gd name="connsiteY0" fmla="*/ 3051301 h 3056392"/>
              <a:gd name="connsiteX1" fmla="*/ 3707964 w 3708016"/>
              <a:gd name="connsiteY1" fmla="*/ 0 h 305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8016" h="3056392">
                <a:moveTo>
                  <a:pt x="0" y="3051301"/>
                </a:moveTo>
                <a:cubicBezTo>
                  <a:pt x="1607028" y="3076681"/>
                  <a:pt x="3720129" y="3124044"/>
                  <a:pt x="3707964" y="0"/>
                </a:cubicBezTo>
              </a:path>
            </a:pathLst>
          </a:custGeom>
          <a:ln w="76200" cmpd="sng">
            <a:solidFill>
              <a:srgbClr val="FF66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380389" y="1485122"/>
            <a:ext cx="1293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i="1" dirty="0" smtClean="0"/>
              <a:t>Available</a:t>
            </a:r>
          </a:p>
          <a:p>
            <a:pPr algn="r"/>
            <a:r>
              <a:rPr lang="en-GB" i="1" dirty="0" smtClean="0"/>
              <a:t> computing</a:t>
            </a:r>
            <a:endParaRPr lang="en-GB" i="1" dirty="0"/>
          </a:p>
          <a:p>
            <a:pPr algn="r"/>
            <a:r>
              <a:rPr lang="en-GB" i="1" dirty="0" smtClean="0"/>
              <a:t>power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71816" y="3036774"/>
            <a:ext cx="947282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Experts</a:t>
            </a:r>
            <a:endParaRPr lang="en-GB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88066" y="1523446"/>
            <a:ext cx="1132467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Scientists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26866" y="3480922"/>
            <a:ext cx="118446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Big industrial </a:t>
            </a:r>
          </a:p>
          <a:p>
            <a:r>
              <a:rPr lang="en-GB" sz="1400" i="1" dirty="0" smtClean="0"/>
              <a:t>applications</a:t>
            </a:r>
            <a:endParaRPr lang="en-GB" sz="14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6642635" y="4004142"/>
            <a:ext cx="1809773" cy="307777"/>
          </a:xfrm>
          <a:prstGeom prst="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Everyday applications</a:t>
            </a:r>
          </a:p>
        </p:txBody>
      </p:sp>
      <p:sp>
        <p:nvSpPr>
          <p:cNvPr id="20" name="Oval 19"/>
          <p:cNvSpPr/>
          <p:nvPr/>
        </p:nvSpPr>
        <p:spPr>
          <a:xfrm>
            <a:off x="6014493" y="4509993"/>
            <a:ext cx="2437915" cy="12859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GB" sz="2000" dirty="0" smtClean="0"/>
              <a:t>Democratization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598425" y="3638459"/>
            <a:ext cx="2073604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Curious Developers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8087" y="2273160"/>
            <a:ext cx="1503624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 smtClean="0"/>
              <a:t>Required skill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598425" y="6044091"/>
            <a:ext cx="252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Break-even problem size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70359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963"/>
    </mc:Choice>
    <mc:Fallback>
      <p:transition xmlns:p14="http://schemas.microsoft.com/office/powerpoint/2010/main" spd="slow" advTm="1059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Re-imagine Everything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70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734"/>
    </mc:Choice>
    <mc:Fallback>
      <p:transition xmlns:p14="http://schemas.microsoft.com/office/powerpoint/2010/main" spd="slow" advTm="7573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 anchor="t"/>
          <a:lstStyle/>
          <a:p>
            <a:r>
              <a:rPr lang="en-GB" dirty="0" smtClean="0"/>
              <a:t>Get </a:t>
            </a:r>
            <a:r>
              <a:rPr lang="en-GB" dirty="0"/>
              <a:t>in touch!</a:t>
            </a:r>
          </a:p>
          <a:p>
            <a:pPr lvl="1"/>
            <a:r>
              <a:rPr lang="en-GB" dirty="0" smtClean="0"/>
              <a:t>Martin Jul / </a:t>
            </a:r>
            <a:r>
              <a:rPr lang="en-GB" dirty="0" err="1" smtClean="0"/>
              <a:t>martin@mjul.com</a:t>
            </a:r>
            <a:r>
              <a:rPr lang="en-GB" dirty="0" smtClean="0"/>
              <a:t> / @</a:t>
            </a:r>
            <a:r>
              <a:rPr lang="en-GB" dirty="0" err="1" smtClean="0"/>
              <a:t>mjul</a:t>
            </a:r>
            <a:endParaRPr lang="en-GB" dirty="0" smtClean="0"/>
          </a:p>
          <a:p>
            <a:r>
              <a:rPr lang="en-GB" dirty="0" smtClean="0"/>
              <a:t>Get the slides and the code</a:t>
            </a:r>
          </a:p>
          <a:p>
            <a:pPr lvl="1"/>
            <a:r>
              <a:rPr lang="en-GB" sz="2000" dirty="0" smtClean="0"/>
              <a:t>https://github.com/mjul/making-the-computer-see-ndc-2014</a:t>
            </a:r>
            <a:endParaRPr lang="en-GB" sz="2000" dirty="0"/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3592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94"/>
    </mc:Choice>
    <mc:Fallback>
      <p:transition xmlns:p14="http://schemas.microsoft.com/office/powerpoint/2010/main" spd="slow" advTm="9394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699324" y="3817980"/>
            <a:ext cx="375815" cy="411125"/>
          </a:xfrm>
          <a:prstGeom prst="rect">
            <a:avLst/>
          </a:prstGeom>
          <a:noFill/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Canny Edge Detection</a:t>
            </a:r>
            <a:endParaRPr lang="en-GB" dirty="0"/>
          </a:p>
        </p:txBody>
      </p:sp>
      <p:grpSp>
        <p:nvGrpSpPr>
          <p:cNvPr id="49" name="Group 48"/>
          <p:cNvGrpSpPr/>
          <p:nvPr/>
        </p:nvGrpSpPr>
        <p:grpSpPr>
          <a:xfrm>
            <a:off x="3262197" y="2975182"/>
            <a:ext cx="2886037" cy="2054484"/>
            <a:chOff x="4528133" y="2491593"/>
            <a:chExt cx="2886037" cy="2054484"/>
          </a:xfrm>
        </p:grpSpPr>
        <p:sp>
          <p:nvSpPr>
            <p:cNvPr id="6" name="Rectangle 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/>
          <p:cNvCxnSpPr>
            <a:stCxn id="16" idx="2"/>
          </p:cNvCxnSpPr>
          <p:nvPr/>
        </p:nvCxnSpPr>
        <p:spPr>
          <a:xfrm flipV="1">
            <a:off x="4886801" y="2454013"/>
            <a:ext cx="4839" cy="131841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9" idx="3"/>
          </p:cNvCxnSpPr>
          <p:nvPr/>
        </p:nvCxnSpPr>
        <p:spPr>
          <a:xfrm>
            <a:off x="5032693" y="4007001"/>
            <a:ext cx="22840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886801" y="4229105"/>
            <a:ext cx="4839" cy="2569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1"/>
            <a:endCxn id="7" idx="1"/>
          </p:cNvCxnSpPr>
          <p:nvPr/>
        </p:nvCxnSpPr>
        <p:spPr>
          <a:xfrm flipH="1">
            <a:off x="4001553" y="4007001"/>
            <a:ext cx="739356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008061" y="2454013"/>
            <a:ext cx="883579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79793" y="2084681"/>
            <a:ext cx="153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 direction</a:t>
            </a:r>
            <a:endParaRPr lang="en-GB" dirty="0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5261320" y="2454013"/>
            <a:ext cx="368043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2" idx="1"/>
          </p:cNvCxnSpPr>
          <p:nvPr/>
        </p:nvCxnSpPr>
        <p:spPr>
          <a:xfrm flipH="1">
            <a:off x="4001553" y="4856007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4032598" y="4469619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262987" y="4856007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269498" y="4469619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5629363" y="2607953"/>
            <a:ext cx="1032580" cy="139904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670009" y="4469619"/>
            <a:ext cx="776419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38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>
          <a:xfrm>
            <a:off x="588074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Dilation and Erosion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345343" y="2817200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5021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084699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975665" y="281720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345343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715021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2084699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351851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721529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91207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982173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345343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1715021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2084699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75665" y="325144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/>
          <p:cNvSpPr/>
          <p:nvPr/>
        </p:nvSpPr>
        <p:spPr>
          <a:xfrm>
            <a:off x="588074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588074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594582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588074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/>
          <p:cNvSpPr/>
          <p:nvPr/>
        </p:nvSpPr>
        <p:spPr>
          <a:xfrm>
            <a:off x="4436522" y="2817200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/>
          <p:cNvSpPr/>
          <p:nvPr/>
        </p:nvSpPr>
        <p:spPr>
          <a:xfrm>
            <a:off x="4806200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/>
          <p:cNvSpPr/>
          <p:nvPr/>
        </p:nvSpPr>
        <p:spPr>
          <a:xfrm>
            <a:off x="5175878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/>
          <p:cNvSpPr/>
          <p:nvPr/>
        </p:nvSpPr>
        <p:spPr>
          <a:xfrm>
            <a:off x="4066844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/>
          <p:cNvSpPr/>
          <p:nvPr/>
        </p:nvSpPr>
        <p:spPr>
          <a:xfrm>
            <a:off x="4436522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/>
          <p:cNvSpPr/>
          <p:nvPr/>
        </p:nvSpPr>
        <p:spPr>
          <a:xfrm>
            <a:off x="4806200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/>
          <p:cNvSpPr/>
          <p:nvPr/>
        </p:nvSpPr>
        <p:spPr>
          <a:xfrm>
            <a:off x="5175878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/>
          <p:cNvSpPr/>
          <p:nvPr/>
        </p:nvSpPr>
        <p:spPr>
          <a:xfrm>
            <a:off x="4066844" y="2408965"/>
            <a:ext cx="291784" cy="347318"/>
          </a:xfrm>
          <a:prstGeom prst="rect">
            <a:avLst/>
          </a:prstGeom>
          <a:solidFill>
            <a:schemeClr val="tx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/>
          <p:cNvSpPr/>
          <p:nvPr/>
        </p:nvSpPr>
        <p:spPr>
          <a:xfrm>
            <a:off x="4443030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/>
          <p:cNvSpPr/>
          <p:nvPr/>
        </p:nvSpPr>
        <p:spPr>
          <a:xfrm>
            <a:off x="4812708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Rectangle 132"/>
          <p:cNvSpPr/>
          <p:nvPr/>
        </p:nvSpPr>
        <p:spPr>
          <a:xfrm>
            <a:off x="5182386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/>
          <p:cNvSpPr/>
          <p:nvPr/>
        </p:nvSpPr>
        <p:spPr>
          <a:xfrm>
            <a:off x="4073352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ectangle 134"/>
          <p:cNvSpPr/>
          <p:nvPr/>
        </p:nvSpPr>
        <p:spPr>
          <a:xfrm>
            <a:off x="4436522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/>
          <p:cNvSpPr/>
          <p:nvPr/>
        </p:nvSpPr>
        <p:spPr>
          <a:xfrm>
            <a:off x="4806200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Rectangle 136"/>
          <p:cNvSpPr/>
          <p:nvPr/>
        </p:nvSpPr>
        <p:spPr>
          <a:xfrm>
            <a:off x="5175878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ectangle 137"/>
          <p:cNvSpPr/>
          <p:nvPr/>
        </p:nvSpPr>
        <p:spPr>
          <a:xfrm>
            <a:off x="4066844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/>
          <p:cNvSpPr/>
          <p:nvPr/>
        </p:nvSpPr>
        <p:spPr>
          <a:xfrm>
            <a:off x="3679253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Rectangle 139"/>
          <p:cNvSpPr/>
          <p:nvPr/>
        </p:nvSpPr>
        <p:spPr>
          <a:xfrm>
            <a:off x="3679253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/>
          <p:cNvSpPr/>
          <p:nvPr/>
        </p:nvSpPr>
        <p:spPr>
          <a:xfrm>
            <a:off x="3685761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ctangle 141"/>
          <p:cNvSpPr/>
          <p:nvPr/>
        </p:nvSpPr>
        <p:spPr>
          <a:xfrm>
            <a:off x="3679253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/>
          <p:cNvSpPr/>
          <p:nvPr/>
        </p:nvSpPr>
        <p:spPr>
          <a:xfrm>
            <a:off x="7553345" y="280124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/>
          <p:cNvSpPr/>
          <p:nvPr/>
        </p:nvSpPr>
        <p:spPr>
          <a:xfrm>
            <a:off x="7923023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/>
          <p:cNvSpPr/>
          <p:nvPr/>
        </p:nvSpPr>
        <p:spPr>
          <a:xfrm>
            <a:off x="8292701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/>
          <p:cNvSpPr/>
          <p:nvPr/>
        </p:nvSpPr>
        <p:spPr>
          <a:xfrm>
            <a:off x="7183667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tangle 168"/>
          <p:cNvSpPr/>
          <p:nvPr/>
        </p:nvSpPr>
        <p:spPr>
          <a:xfrm>
            <a:off x="7553345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tangle 169"/>
          <p:cNvSpPr/>
          <p:nvPr/>
        </p:nvSpPr>
        <p:spPr>
          <a:xfrm>
            <a:off x="7923023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tangle 170"/>
          <p:cNvSpPr/>
          <p:nvPr/>
        </p:nvSpPr>
        <p:spPr>
          <a:xfrm>
            <a:off x="8292701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ectangle 171"/>
          <p:cNvSpPr/>
          <p:nvPr/>
        </p:nvSpPr>
        <p:spPr>
          <a:xfrm>
            <a:off x="7183667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/>
          <p:cNvSpPr/>
          <p:nvPr/>
        </p:nvSpPr>
        <p:spPr>
          <a:xfrm>
            <a:off x="7559853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>
            <a:off x="7929531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/>
          <p:cNvSpPr/>
          <p:nvPr/>
        </p:nvSpPr>
        <p:spPr>
          <a:xfrm>
            <a:off x="8299209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/>
          <p:cNvSpPr/>
          <p:nvPr/>
        </p:nvSpPr>
        <p:spPr>
          <a:xfrm>
            <a:off x="7190175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/>
          <p:cNvSpPr/>
          <p:nvPr/>
        </p:nvSpPr>
        <p:spPr>
          <a:xfrm>
            <a:off x="7553345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/>
          <p:cNvSpPr/>
          <p:nvPr/>
        </p:nvSpPr>
        <p:spPr>
          <a:xfrm>
            <a:off x="7923023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/>
          <p:cNvSpPr/>
          <p:nvPr/>
        </p:nvSpPr>
        <p:spPr>
          <a:xfrm>
            <a:off x="8292701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/>
          <p:cNvSpPr/>
          <p:nvPr/>
        </p:nvSpPr>
        <p:spPr>
          <a:xfrm>
            <a:off x="7183667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>
            <a:off x="6796076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/>
          <p:cNvSpPr/>
          <p:nvPr/>
        </p:nvSpPr>
        <p:spPr>
          <a:xfrm>
            <a:off x="6796076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>
            <a:off x="6802584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/>
          <p:cNvSpPr/>
          <p:nvPr/>
        </p:nvSpPr>
        <p:spPr>
          <a:xfrm>
            <a:off x="6796076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/>
          <p:cNvSpPr/>
          <p:nvPr/>
        </p:nvSpPr>
        <p:spPr>
          <a:xfrm>
            <a:off x="1345343" y="5460458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/>
          <p:cNvSpPr/>
          <p:nvPr/>
        </p:nvSpPr>
        <p:spPr>
          <a:xfrm>
            <a:off x="1715021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/>
          <p:cNvSpPr/>
          <p:nvPr/>
        </p:nvSpPr>
        <p:spPr>
          <a:xfrm>
            <a:off x="2084699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975665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/>
          <p:cNvSpPr/>
          <p:nvPr/>
        </p:nvSpPr>
        <p:spPr>
          <a:xfrm>
            <a:off x="1345343" y="505222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/>
          <p:cNvSpPr/>
          <p:nvPr/>
        </p:nvSpPr>
        <p:spPr>
          <a:xfrm>
            <a:off x="1715021" y="505222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/>
          <p:cNvSpPr/>
          <p:nvPr/>
        </p:nvSpPr>
        <p:spPr>
          <a:xfrm>
            <a:off x="2084699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/>
          <p:cNvSpPr/>
          <p:nvPr/>
        </p:nvSpPr>
        <p:spPr>
          <a:xfrm>
            <a:off x="1351851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/>
          <p:cNvSpPr/>
          <p:nvPr/>
        </p:nvSpPr>
        <p:spPr>
          <a:xfrm>
            <a:off x="1721529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Rectangle 195"/>
          <p:cNvSpPr/>
          <p:nvPr/>
        </p:nvSpPr>
        <p:spPr>
          <a:xfrm>
            <a:off x="2091207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Rectangle 196"/>
          <p:cNvSpPr/>
          <p:nvPr/>
        </p:nvSpPr>
        <p:spPr>
          <a:xfrm>
            <a:off x="982173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Rectangle 197"/>
          <p:cNvSpPr/>
          <p:nvPr/>
        </p:nvSpPr>
        <p:spPr>
          <a:xfrm>
            <a:off x="1345343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/>
          <p:cNvSpPr/>
          <p:nvPr/>
        </p:nvSpPr>
        <p:spPr>
          <a:xfrm>
            <a:off x="1715021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/>
          <p:cNvSpPr/>
          <p:nvPr/>
        </p:nvSpPr>
        <p:spPr>
          <a:xfrm>
            <a:off x="2084699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/>
          <p:cNvSpPr/>
          <p:nvPr/>
        </p:nvSpPr>
        <p:spPr>
          <a:xfrm>
            <a:off x="975665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Rectangle 201"/>
          <p:cNvSpPr/>
          <p:nvPr/>
        </p:nvSpPr>
        <p:spPr>
          <a:xfrm>
            <a:off x="588074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/>
          <p:cNvSpPr/>
          <p:nvPr/>
        </p:nvSpPr>
        <p:spPr>
          <a:xfrm>
            <a:off x="594582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/>
          <p:cNvSpPr/>
          <p:nvPr/>
        </p:nvSpPr>
        <p:spPr>
          <a:xfrm>
            <a:off x="588074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ectangle 206"/>
          <p:cNvSpPr/>
          <p:nvPr/>
        </p:nvSpPr>
        <p:spPr>
          <a:xfrm>
            <a:off x="4436522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Rectangle 207"/>
          <p:cNvSpPr/>
          <p:nvPr/>
        </p:nvSpPr>
        <p:spPr>
          <a:xfrm>
            <a:off x="4806200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/>
          <p:cNvSpPr/>
          <p:nvPr/>
        </p:nvSpPr>
        <p:spPr>
          <a:xfrm>
            <a:off x="5175878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Rectangle 209"/>
          <p:cNvSpPr/>
          <p:nvPr/>
        </p:nvSpPr>
        <p:spPr>
          <a:xfrm>
            <a:off x="4066844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Rectangle 210"/>
          <p:cNvSpPr/>
          <p:nvPr/>
        </p:nvSpPr>
        <p:spPr>
          <a:xfrm>
            <a:off x="4436522" y="5052223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Rectangle 211"/>
          <p:cNvSpPr/>
          <p:nvPr/>
        </p:nvSpPr>
        <p:spPr>
          <a:xfrm>
            <a:off x="4806200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Rectangle 212"/>
          <p:cNvSpPr/>
          <p:nvPr/>
        </p:nvSpPr>
        <p:spPr>
          <a:xfrm>
            <a:off x="5175878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/>
          <p:cNvSpPr/>
          <p:nvPr/>
        </p:nvSpPr>
        <p:spPr>
          <a:xfrm>
            <a:off x="4066844" y="5052223"/>
            <a:ext cx="291784" cy="347318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Rectangle 214"/>
          <p:cNvSpPr/>
          <p:nvPr/>
        </p:nvSpPr>
        <p:spPr>
          <a:xfrm>
            <a:off x="4443030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/>
          <p:cNvSpPr/>
          <p:nvPr/>
        </p:nvSpPr>
        <p:spPr>
          <a:xfrm>
            <a:off x="4812708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>
            <a:off x="5182386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Rectangle 217"/>
          <p:cNvSpPr/>
          <p:nvPr/>
        </p:nvSpPr>
        <p:spPr>
          <a:xfrm>
            <a:off x="4073352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/>
          <p:cNvSpPr/>
          <p:nvPr/>
        </p:nvSpPr>
        <p:spPr>
          <a:xfrm>
            <a:off x="4436522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Rectangle 219"/>
          <p:cNvSpPr/>
          <p:nvPr/>
        </p:nvSpPr>
        <p:spPr>
          <a:xfrm>
            <a:off x="4806200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Rectangle 220"/>
          <p:cNvSpPr/>
          <p:nvPr/>
        </p:nvSpPr>
        <p:spPr>
          <a:xfrm>
            <a:off x="5175878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Rectangle 221"/>
          <p:cNvSpPr/>
          <p:nvPr/>
        </p:nvSpPr>
        <p:spPr>
          <a:xfrm>
            <a:off x="4066844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Rectangle 222"/>
          <p:cNvSpPr/>
          <p:nvPr/>
        </p:nvSpPr>
        <p:spPr>
          <a:xfrm>
            <a:off x="3679253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Rectangle 223"/>
          <p:cNvSpPr/>
          <p:nvPr/>
        </p:nvSpPr>
        <p:spPr>
          <a:xfrm>
            <a:off x="3679253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Rectangle 224"/>
          <p:cNvSpPr/>
          <p:nvPr/>
        </p:nvSpPr>
        <p:spPr>
          <a:xfrm>
            <a:off x="3685761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ectangle 225"/>
          <p:cNvSpPr/>
          <p:nvPr/>
        </p:nvSpPr>
        <p:spPr>
          <a:xfrm>
            <a:off x="3679253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Rectangle 227"/>
          <p:cNvSpPr/>
          <p:nvPr/>
        </p:nvSpPr>
        <p:spPr>
          <a:xfrm>
            <a:off x="7553345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ectangle 228"/>
          <p:cNvSpPr/>
          <p:nvPr/>
        </p:nvSpPr>
        <p:spPr>
          <a:xfrm>
            <a:off x="7923023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Rectangle 229"/>
          <p:cNvSpPr/>
          <p:nvPr/>
        </p:nvSpPr>
        <p:spPr>
          <a:xfrm>
            <a:off x="8292701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/>
          <p:cNvSpPr/>
          <p:nvPr/>
        </p:nvSpPr>
        <p:spPr>
          <a:xfrm>
            <a:off x="7183667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Rectangle 231"/>
          <p:cNvSpPr/>
          <p:nvPr/>
        </p:nvSpPr>
        <p:spPr>
          <a:xfrm>
            <a:off x="7553345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Rectangle 232"/>
          <p:cNvSpPr/>
          <p:nvPr/>
        </p:nvSpPr>
        <p:spPr>
          <a:xfrm>
            <a:off x="7923023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Rectangle 233"/>
          <p:cNvSpPr/>
          <p:nvPr/>
        </p:nvSpPr>
        <p:spPr>
          <a:xfrm>
            <a:off x="8292701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Rectangle 234"/>
          <p:cNvSpPr/>
          <p:nvPr/>
        </p:nvSpPr>
        <p:spPr>
          <a:xfrm>
            <a:off x="7183667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Rectangle 235"/>
          <p:cNvSpPr/>
          <p:nvPr/>
        </p:nvSpPr>
        <p:spPr>
          <a:xfrm>
            <a:off x="7559853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Rectangle 236"/>
          <p:cNvSpPr/>
          <p:nvPr/>
        </p:nvSpPr>
        <p:spPr>
          <a:xfrm>
            <a:off x="7929531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Rectangle 237"/>
          <p:cNvSpPr/>
          <p:nvPr/>
        </p:nvSpPr>
        <p:spPr>
          <a:xfrm>
            <a:off x="8299209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Rectangle 238"/>
          <p:cNvSpPr/>
          <p:nvPr/>
        </p:nvSpPr>
        <p:spPr>
          <a:xfrm>
            <a:off x="7190175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Rectangle 239"/>
          <p:cNvSpPr/>
          <p:nvPr/>
        </p:nvSpPr>
        <p:spPr>
          <a:xfrm>
            <a:off x="7553345" y="5878749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Rectangle 240"/>
          <p:cNvSpPr/>
          <p:nvPr/>
        </p:nvSpPr>
        <p:spPr>
          <a:xfrm>
            <a:off x="7923023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Rectangle 241"/>
          <p:cNvSpPr/>
          <p:nvPr/>
        </p:nvSpPr>
        <p:spPr>
          <a:xfrm>
            <a:off x="8292701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Rectangle 242"/>
          <p:cNvSpPr/>
          <p:nvPr/>
        </p:nvSpPr>
        <p:spPr>
          <a:xfrm>
            <a:off x="7183667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Rectangle 243"/>
          <p:cNvSpPr/>
          <p:nvPr/>
        </p:nvSpPr>
        <p:spPr>
          <a:xfrm>
            <a:off x="6796076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Rectangle 244"/>
          <p:cNvSpPr/>
          <p:nvPr/>
        </p:nvSpPr>
        <p:spPr>
          <a:xfrm>
            <a:off x="6796076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Rectangle 245"/>
          <p:cNvSpPr/>
          <p:nvPr/>
        </p:nvSpPr>
        <p:spPr>
          <a:xfrm>
            <a:off x="6802584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Rectangle 246"/>
          <p:cNvSpPr/>
          <p:nvPr/>
        </p:nvSpPr>
        <p:spPr>
          <a:xfrm>
            <a:off x="6796076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TextBox 247"/>
          <p:cNvSpPr txBox="1"/>
          <p:nvPr/>
        </p:nvSpPr>
        <p:spPr>
          <a:xfrm>
            <a:off x="513857" y="3700466"/>
            <a:ext cx="4660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Erosion </a:t>
            </a:r>
            <a:r>
              <a:rPr lang="en-GB" sz="2000" dirty="0" smtClean="0"/>
              <a:t>– </a:t>
            </a:r>
            <a:r>
              <a:rPr lang="en-GB" sz="2000" i="1" dirty="0" smtClean="0"/>
              <a:t>min</a:t>
            </a:r>
            <a:r>
              <a:rPr lang="en-GB" sz="2000" dirty="0" smtClean="0"/>
              <a:t> over kernel neighbourhood</a:t>
            </a:r>
            <a:endParaRPr lang="en-GB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513857" y="1101463"/>
            <a:ext cx="81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kernel</a:t>
            </a:r>
            <a:endParaRPr lang="en-GB" i="1" dirty="0"/>
          </a:p>
        </p:txBody>
      </p:sp>
      <p:cxnSp>
        <p:nvCxnSpPr>
          <p:cNvPr id="250" name="Straight Arrow Connector 249"/>
          <p:cNvCxnSpPr>
            <a:stCxn id="62" idx="2"/>
            <a:endCxn id="50" idx="0"/>
          </p:cNvCxnSpPr>
          <p:nvPr/>
        </p:nvCxnSpPr>
        <p:spPr>
          <a:xfrm>
            <a:off x="922520" y="1470795"/>
            <a:ext cx="195173" cy="427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609096" y="6292198"/>
            <a:ext cx="4621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Dilation</a:t>
            </a:r>
            <a:r>
              <a:rPr lang="en-GB" sz="2000" dirty="0" smtClean="0"/>
              <a:t> – </a:t>
            </a:r>
            <a:r>
              <a:rPr lang="en-GB" sz="2000" i="1" dirty="0" smtClean="0"/>
              <a:t>max</a:t>
            </a:r>
            <a:r>
              <a:rPr lang="en-GB" sz="2000" dirty="0" smtClean="0"/>
              <a:t> over kernel neighbourhood</a:t>
            </a:r>
            <a:endParaRPr lang="en-GB" sz="2000" dirty="0"/>
          </a:p>
        </p:txBody>
      </p:sp>
      <p:sp>
        <p:nvSpPr>
          <p:cNvPr id="253" name="Rectangle 252"/>
          <p:cNvSpPr/>
          <p:nvPr/>
        </p:nvSpPr>
        <p:spPr>
          <a:xfrm>
            <a:off x="513857" y="4020958"/>
            <a:ext cx="307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(8-bit </a:t>
            </a:r>
            <a:r>
              <a:rPr lang="en-GB" sz="1400" i="1" dirty="0" err="1" smtClean="0"/>
              <a:t>grayscale</a:t>
            </a:r>
            <a:r>
              <a:rPr lang="en-GB" sz="1400" i="1" dirty="0" smtClean="0"/>
              <a:t>: white </a:t>
            </a:r>
            <a:r>
              <a:rPr lang="en-GB" sz="1400" i="1" dirty="0"/>
              <a:t>= 255, black = 0)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5665" y="2408965"/>
            <a:ext cx="291784" cy="347318"/>
          </a:xfrm>
          <a:prstGeom prst="rect">
            <a:avLst/>
          </a:prstGeom>
          <a:solidFill>
            <a:schemeClr val="bg1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>
            <a:endCxn id="130" idx="1"/>
          </p:cNvCxnSpPr>
          <p:nvPr/>
        </p:nvCxnSpPr>
        <p:spPr>
          <a:xfrm flipV="1">
            <a:off x="1116265" y="2582624"/>
            <a:ext cx="2950579" cy="159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75665" y="5052223"/>
            <a:ext cx="291784" cy="347318"/>
          </a:xfrm>
          <a:prstGeom prst="rect">
            <a:avLst/>
          </a:prstGeom>
          <a:solidFill>
            <a:srgbClr val="000000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7" name="Straight Arrow Connector 226"/>
          <p:cNvCxnSpPr>
            <a:endCxn id="214" idx="1"/>
          </p:cNvCxnSpPr>
          <p:nvPr/>
        </p:nvCxnSpPr>
        <p:spPr>
          <a:xfrm flipV="1">
            <a:off x="1116265" y="5225882"/>
            <a:ext cx="2950579" cy="159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13857" y="1898432"/>
            <a:ext cx="1207672" cy="1353016"/>
          </a:xfrm>
          <a:prstGeom prst="ellipse">
            <a:avLst/>
          </a:prstGeom>
          <a:solidFill>
            <a:srgbClr val="00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Oval 205"/>
          <p:cNvSpPr/>
          <p:nvPr/>
        </p:nvSpPr>
        <p:spPr>
          <a:xfrm>
            <a:off x="513857" y="4541690"/>
            <a:ext cx="1207672" cy="1353016"/>
          </a:xfrm>
          <a:prstGeom prst="ellipse">
            <a:avLst/>
          </a:prstGeom>
          <a:solidFill>
            <a:srgbClr val="00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671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Wines</a:t>
            </a:r>
            <a:endParaRPr lang="en-GB" dirty="0"/>
          </a:p>
        </p:txBody>
      </p:sp>
      <p:pic>
        <p:nvPicPr>
          <p:cNvPr id="3" name="Picture 2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1585609" cy="211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519283" y="2181500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888560" y="2484159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822585" y="279147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22585" y="2484159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822585" y="3098784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90996" y="5568745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45052" y="3870587"/>
            <a:ext cx="239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GPS info</a:t>
            </a:r>
          </a:p>
          <a:p>
            <a:r>
              <a:rPr lang="en-GB" dirty="0" smtClean="0"/>
              <a:t>OCR words, n-grams</a:t>
            </a:r>
          </a:p>
          <a:p>
            <a:r>
              <a:rPr lang="en-GB" dirty="0" smtClean="0"/>
              <a:t>Distinct shapes, colours</a:t>
            </a:r>
          </a:p>
          <a:p>
            <a:r>
              <a:rPr lang="en-GB" dirty="0" smtClean="0"/>
              <a:t>Object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8889" y="1842429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1171" y="561121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known wines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71086" y="5557253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classified images</a:t>
            </a:r>
          </a:p>
        </p:txBody>
      </p:sp>
      <p:cxnSp>
        <p:nvCxnSpPr>
          <p:cNvPr id="15" name="Straight Arrow Connector 14"/>
          <p:cNvCxnSpPr>
            <a:stCxn id="9" idx="1"/>
            <a:endCxn id="12" idx="3"/>
          </p:cNvCxnSpPr>
          <p:nvPr/>
        </p:nvCxnSpPr>
        <p:spPr>
          <a:xfrm flipH="1">
            <a:off x="2309625" y="5966791"/>
            <a:ext cx="2181371" cy="42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9" idx="0"/>
          </p:cNvCxnSpPr>
          <p:nvPr/>
        </p:nvCxnSpPr>
        <p:spPr>
          <a:xfrm flipH="1">
            <a:off x="5205223" y="5070916"/>
            <a:ext cx="235492" cy="497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  <a:endCxn id="9" idx="3"/>
          </p:cNvCxnSpPr>
          <p:nvPr/>
        </p:nvCxnSpPr>
        <p:spPr>
          <a:xfrm flipH="1">
            <a:off x="5919450" y="5955299"/>
            <a:ext cx="1651636" cy="11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00899" y="5585967"/>
            <a:ext cx="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Train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881171" y="407270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Known wines same user</a:t>
            </a:r>
          </a:p>
        </p:txBody>
      </p:sp>
      <p:cxnSp>
        <p:nvCxnSpPr>
          <p:cNvPr id="35" name="Straight Arrow Connector 34"/>
          <p:cNvCxnSpPr>
            <a:stCxn id="9" idx="1"/>
            <a:endCxn id="34" idx="3"/>
          </p:cNvCxnSpPr>
          <p:nvPr/>
        </p:nvCxnSpPr>
        <p:spPr>
          <a:xfrm flipH="1" flipV="1">
            <a:off x="2309625" y="4470752"/>
            <a:ext cx="2181371" cy="1496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318555" y="4072707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Typical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wine near…</a:t>
            </a:r>
          </a:p>
        </p:txBody>
      </p:sp>
    </p:spTree>
    <p:extLst>
      <p:ext uri="{BB962C8B-B14F-4D97-AF65-F5344CB8AC3E}">
        <p14:creationId xmlns:p14="http://schemas.microsoft.com/office/powerpoint/2010/main" val="216368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06819" y="1910510"/>
            <a:ext cx="1527575" cy="1012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World:</a:t>
            </a:r>
          </a:p>
          <a:p>
            <a:pPr algn="ctr"/>
            <a:r>
              <a:rPr lang="en-GB" dirty="0" smtClean="0"/>
              <a:t>Unstructured Data</a:t>
            </a:r>
            <a:endParaRPr lang="en-GB" dirty="0"/>
          </a:p>
        </p:txBody>
      </p:sp>
      <p:sp>
        <p:nvSpPr>
          <p:cNvPr id="10" name="Magnetic Disk 9"/>
          <p:cNvSpPr/>
          <p:nvPr/>
        </p:nvSpPr>
        <p:spPr>
          <a:xfrm>
            <a:off x="5540365" y="2317266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1" name="Picture 10" descr="j017867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04" y="1852367"/>
            <a:ext cx="1725817" cy="115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06819" y="3096502"/>
            <a:ext cx="159771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Web pages</a:t>
            </a:r>
          </a:p>
          <a:p>
            <a:r>
              <a:rPr lang="en-GB" i="1" dirty="0" smtClean="0"/>
              <a:t>Mail</a:t>
            </a:r>
          </a:p>
          <a:p>
            <a:r>
              <a:rPr lang="en-GB" i="1" dirty="0" smtClean="0"/>
              <a:t>Music</a:t>
            </a:r>
          </a:p>
          <a:p>
            <a:r>
              <a:rPr lang="en-GB" dirty="0" smtClean="0"/>
              <a:t>Forms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Maps</a:t>
            </a:r>
          </a:p>
          <a:p>
            <a:r>
              <a:rPr lang="en-GB" dirty="0" smtClean="0"/>
              <a:t>Scanner data</a:t>
            </a:r>
          </a:p>
          <a:p>
            <a:r>
              <a:rPr lang="en-GB" dirty="0" smtClean="0"/>
              <a:t>Surveillance</a:t>
            </a:r>
          </a:p>
          <a:p>
            <a:r>
              <a:rPr lang="en-GB" dirty="0" smtClean="0"/>
              <a:t>Quality control</a:t>
            </a:r>
          </a:p>
          <a:p>
            <a:r>
              <a:rPr lang="en-GB" dirty="0" smtClean="0"/>
              <a:t>…</a:t>
            </a:r>
            <a:endParaRPr lang="en-GB" dirty="0"/>
          </a:p>
        </p:txBody>
      </p:sp>
      <p:cxnSp>
        <p:nvCxnSpPr>
          <p:cNvPr id="17" name="Straight Arrow Connector 16"/>
          <p:cNvCxnSpPr>
            <a:stCxn id="9" idx="3"/>
            <a:endCxn id="11" idx="1"/>
          </p:cNvCxnSpPr>
          <p:nvPr/>
        </p:nvCxnSpPr>
        <p:spPr>
          <a:xfrm>
            <a:off x="1834394" y="2416763"/>
            <a:ext cx="1106210" cy="10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0" idx="2"/>
          </p:cNvCxnSpPr>
          <p:nvPr/>
        </p:nvCxnSpPr>
        <p:spPr>
          <a:xfrm>
            <a:off x="4666421" y="2427640"/>
            <a:ext cx="873944" cy="301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67632" y="3775338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2349830" y="5582921"/>
            <a:ext cx="1303302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08303" y="5582921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34794" y="5582921"/>
            <a:ext cx="1857061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36909" y="4077997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25" idx="3"/>
            <a:endCxn id="30" idx="1"/>
          </p:cNvCxnSpPr>
          <p:nvPr/>
        </p:nvCxnSpPr>
        <p:spPr>
          <a:xfrm>
            <a:off x="3170934" y="4385310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70934" y="4077997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0934" y="469262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98652" y="1670935"/>
            <a:ext cx="1690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“Exact”</a:t>
            </a:r>
          </a:p>
          <a:p>
            <a:r>
              <a:rPr lang="en-GB" dirty="0" smtClean="0"/>
              <a:t>low redundancy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10497" y="4533616"/>
            <a:ext cx="1973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Probabilistic</a:t>
            </a:r>
          </a:p>
          <a:p>
            <a:r>
              <a:rPr lang="en-GB" dirty="0" smtClean="0"/>
              <a:t>Representation,</a:t>
            </a:r>
          </a:p>
          <a:p>
            <a:r>
              <a:rPr lang="en-GB" dirty="0" smtClean="0"/>
              <a:t>Higher redundancy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6925409" y="1994100"/>
            <a:ext cx="197994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Query</a:t>
            </a:r>
          </a:p>
          <a:p>
            <a:r>
              <a:rPr lang="en-GB" i="1" dirty="0" smtClean="0"/>
              <a:t>where name=‘Foo’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57313" y="2938724"/>
            <a:ext cx="17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2639843" y="5030852"/>
            <a:ext cx="172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7400206" y="3775338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488448" y="5582921"/>
            <a:ext cx="765798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80502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long_time_a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340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08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43"/>
    </mc:Choice>
    <mc:Fallback>
      <p:transition xmlns:p14="http://schemas.microsoft.com/office/powerpoint/2010/main" spd="slow" advTm="2484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08831" y="6403264"/>
            <a:ext cx="5435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i="1" dirty="0" smtClean="0"/>
              <a:t>Photo from National Portrait Gallery (1932)</a:t>
            </a:r>
          </a:p>
          <a:p>
            <a:pPr algn="r"/>
            <a:r>
              <a:rPr lang="en-GB" sz="1000" i="1" dirty="0" smtClean="0"/>
              <a:t> http</a:t>
            </a:r>
            <a:r>
              <a:rPr lang="en-GB" sz="1000" i="1" dirty="0"/>
              <a:t>://</a:t>
            </a:r>
            <a:r>
              <a:rPr lang="en-GB" sz="1000" i="1" dirty="0" err="1"/>
              <a:t>www.npg.org.uk</a:t>
            </a:r>
            <a:r>
              <a:rPr lang="en-GB" sz="1000" i="1" dirty="0"/>
              <a:t>/collections/search/person/mp97681/</a:t>
            </a:r>
            <a:r>
              <a:rPr lang="en-GB" sz="1000" i="1" dirty="0" err="1"/>
              <a:t>edmund-edward-fournier-dalbe</a:t>
            </a:r>
            <a:endParaRPr lang="en-GB" sz="1000" i="1" dirty="0"/>
          </a:p>
        </p:txBody>
      </p:sp>
      <p:sp>
        <p:nvSpPr>
          <p:cNvPr id="8" name="Rectangle 7"/>
          <p:cNvSpPr/>
          <p:nvPr/>
        </p:nvSpPr>
        <p:spPr>
          <a:xfrm>
            <a:off x="161412" y="6376369"/>
            <a:ext cx="3042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/>
              <a:t>On a Type-Reading </a:t>
            </a:r>
            <a:r>
              <a:rPr lang="en-GB" sz="1000" i="1" dirty="0" err="1" smtClean="0"/>
              <a:t>Optophone</a:t>
            </a:r>
            <a:r>
              <a:rPr lang="en-GB" sz="1000" i="1" dirty="0" smtClean="0"/>
              <a:t>,  E</a:t>
            </a:r>
            <a:r>
              <a:rPr lang="en-GB" sz="1000" i="1" dirty="0"/>
              <a:t>. E. Fournier </a:t>
            </a:r>
            <a:r>
              <a:rPr lang="en-GB" sz="1000" i="1" dirty="0" err="1" smtClean="0"/>
              <a:t>d'Albe</a:t>
            </a:r>
            <a:r>
              <a:rPr lang="en-GB" sz="1000" i="1" dirty="0" smtClean="0"/>
              <a:t>, </a:t>
            </a:r>
          </a:p>
          <a:p>
            <a:r>
              <a:rPr lang="en-GB" sz="1000" i="1" dirty="0" smtClean="0"/>
              <a:t>Proc</a:t>
            </a:r>
            <a:r>
              <a:rPr lang="en-GB" sz="1000" i="1" dirty="0"/>
              <a:t>. R. Soc. </a:t>
            </a:r>
            <a:r>
              <a:rPr lang="en-GB" sz="1000" i="1" dirty="0" err="1"/>
              <a:t>Lond</a:t>
            </a:r>
            <a:r>
              <a:rPr lang="en-GB" sz="1000" i="1" dirty="0"/>
              <a:t>. A 1914 </a:t>
            </a:r>
            <a:r>
              <a:rPr lang="en-GB" sz="1000" i="1" dirty="0" smtClean="0"/>
              <a:t>90 (published </a:t>
            </a:r>
            <a:r>
              <a:rPr lang="en-GB" sz="1000" i="1" dirty="0"/>
              <a:t>1 July </a:t>
            </a:r>
            <a:r>
              <a:rPr lang="en-GB" sz="1000" i="1" dirty="0" smtClean="0"/>
              <a:t>1914)</a:t>
            </a:r>
            <a:endParaRPr lang="en-GB" sz="1000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               1910s</a:t>
            </a:r>
            <a:endParaRPr lang="en-GB" dirty="0"/>
          </a:p>
        </p:txBody>
      </p:sp>
      <p:pic>
        <p:nvPicPr>
          <p:cNvPr id="3" name="Picture 2" descr="tXHWaD-Proc. R. Soc. Lond. A-1914-d'Albe-373-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7421" r="14704" b="14175"/>
          <a:stretch/>
        </p:blipFill>
        <p:spPr>
          <a:xfrm rot="21371218">
            <a:off x="336353" y="208518"/>
            <a:ext cx="3472491" cy="5376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XHWaD-Proc. R. Soc. Lond. A-1914-d'Albe-373-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6" t="30661" r="14194" b="36168"/>
          <a:stretch/>
        </p:blipFill>
        <p:spPr>
          <a:xfrm rot="283289">
            <a:off x="1520894" y="2968404"/>
            <a:ext cx="5358284" cy="3316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XHWaD-Proc. R. Soc. Lond. A-1914-d'Albe-373-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t="11820" r="14923" b="67101"/>
          <a:stretch/>
        </p:blipFill>
        <p:spPr>
          <a:xfrm>
            <a:off x="930108" y="1228498"/>
            <a:ext cx="4243381" cy="18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mw17631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66" y="543678"/>
            <a:ext cx="2162375" cy="290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558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315"/>
    </mc:Choice>
    <mc:Fallback>
      <p:transition xmlns:p14="http://schemas.microsoft.com/office/powerpoint/2010/main" spd="slow" advTm="2431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9|20.7|8.6"/>
</p:tagLst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11607</TotalTime>
  <Words>6064</Words>
  <Application>Microsoft Macintosh PowerPoint</Application>
  <PresentationFormat>On-screen Show (4:3)</PresentationFormat>
  <Paragraphs>1140</Paragraphs>
  <Slides>77</Slides>
  <Notes>71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Office Theme</vt:lpstr>
      <vt:lpstr>Making the Computer See </vt:lpstr>
      <vt:lpstr>Our Habitual World…</vt:lpstr>
      <vt:lpstr>Fun?</vt:lpstr>
      <vt:lpstr>Fun?</vt:lpstr>
      <vt:lpstr>Fun!</vt:lpstr>
      <vt:lpstr>“Software is Eating the World”</vt:lpstr>
      <vt:lpstr>Agenda</vt:lpstr>
      <vt:lpstr>PowerPoint Presentation</vt:lpstr>
      <vt:lpstr>                  1910s</vt:lpstr>
      <vt:lpstr>     1920s</vt:lpstr>
      <vt:lpstr>1920s</vt:lpstr>
      <vt:lpstr>1920s – 1930s</vt:lpstr>
      <vt:lpstr>1960s</vt:lpstr>
      <vt:lpstr>1970s</vt:lpstr>
      <vt:lpstr>1980s</vt:lpstr>
      <vt:lpstr>Optical Character Recognition</vt:lpstr>
      <vt:lpstr>Reading Text From Images</vt:lpstr>
      <vt:lpstr>Where is the Page?</vt:lpstr>
      <vt:lpstr>Multiple Texts and Fonts</vt:lpstr>
      <vt:lpstr>White Isn’t</vt:lpstr>
      <vt:lpstr>Straight Lines Aren’t</vt:lpstr>
      <vt:lpstr>OCR Pipeline</vt:lpstr>
      <vt:lpstr>OpenCV – Computer Vision Library</vt:lpstr>
      <vt:lpstr>Where is the Page? Trick 1: Reduce Size and Colours</vt:lpstr>
      <vt:lpstr>Where is the Page? Trick 2: Remove Noise and Details</vt:lpstr>
      <vt:lpstr>Trick 3: Find Edges</vt:lpstr>
      <vt:lpstr>Trick 4: Dilate to Thicken</vt:lpstr>
      <vt:lpstr>Trick 5: Find Contours</vt:lpstr>
      <vt:lpstr>Where is the Page?</vt:lpstr>
      <vt:lpstr>OCR Pipeline</vt:lpstr>
      <vt:lpstr>Magic Explained</vt:lpstr>
      <vt:lpstr>OCR Shape Matching</vt:lpstr>
      <vt:lpstr>Tesseract OCR Library</vt:lpstr>
      <vt:lpstr>OCR - Magic Happens Here</vt:lpstr>
      <vt:lpstr>Cars</vt:lpstr>
      <vt:lpstr>Pipeline</vt:lpstr>
      <vt:lpstr>Find the Plate</vt:lpstr>
      <vt:lpstr>Read the Plate</vt:lpstr>
      <vt:lpstr>Plate Filtering</vt:lpstr>
      <vt:lpstr>OCR Code</vt:lpstr>
      <vt:lpstr>Number Plate Recognition</vt:lpstr>
      <vt:lpstr>Number Plate Recognition</vt:lpstr>
      <vt:lpstr>#FAIL</vt:lpstr>
      <vt:lpstr>Pizza</vt:lpstr>
      <vt:lpstr>How would you do it?</vt:lpstr>
      <vt:lpstr>20 Questions…</vt:lpstr>
      <vt:lpstr>1920s Revisited</vt:lpstr>
      <vt:lpstr>Known Object Detection</vt:lpstr>
      <vt:lpstr>Scale: Pyramid or Scale-Space</vt:lpstr>
      <vt:lpstr>HOG –  Histogram of Oriented Gradients</vt:lpstr>
      <vt:lpstr>HOG Example</vt:lpstr>
      <vt:lpstr>Feature Recognition</vt:lpstr>
      <vt:lpstr>Feature Detection and Recognition</vt:lpstr>
      <vt:lpstr>Features Detection - Keypoints</vt:lpstr>
      <vt:lpstr>Features Detection - Keypoints</vt:lpstr>
      <vt:lpstr>Feature Recognition</vt:lpstr>
      <vt:lpstr>Pizza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Object Recognition</vt:lpstr>
      <vt:lpstr>Wine</vt:lpstr>
      <vt:lpstr>How Would You Do It?</vt:lpstr>
      <vt:lpstr>Complexities</vt:lpstr>
      <vt:lpstr>Complexities</vt:lpstr>
      <vt:lpstr>How Would You Do It?</vt:lpstr>
      <vt:lpstr>Wine Matching Pipeline</vt:lpstr>
      <vt:lpstr>Big Data in Your Pocket</vt:lpstr>
      <vt:lpstr>Computer Vision</vt:lpstr>
      <vt:lpstr>Re-imagine Everything</vt:lpstr>
      <vt:lpstr>Questions?</vt:lpstr>
      <vt:lpstr>Canny Edge Detection</vt:lpstr>
      <vt:lpstr>Dilation and Erosion</vt:lpstr>
      <vt:lpstr>Machine Learning Wines</vt:lpstr>
      <vt:lpstr>Machine Learning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Martin Jul</cp:lastModifiedBy>
  <cp:revision>318</cp:revision>
  <dcterms:created xsi:type="dcterms:W3CDTF">2010-04-12T23:12:02Z</dcterms:created>
  <dcterms:modified xsi:type="dcterms:W3CDTF">2014-06-04T14:08:03Z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